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4" r:id="rId3"/>
    <p:sldId id="260" r:id="rId4"/>
    <p:sldId id="275" r:id="rId5"/>
    <p:sldId id="276" r:id="rId6"/>
    <p:sldId id="272" r:id="rId7"/>
    <p:sldId id="277" r:id="rId8"/>
    <p:sldId id="281" r:id="rId9"/>
    <p:sldId id="280" r:id="rId10"/>
    <p:sldId id="282" r:id="rId11"/>
    <p:sldId id="283" r:id="rId12"/>
    <p:sldId id="284" r:id="rId13"/>
    <p:sldId id="285" r:id="rId14"/>
    <p:sldId id="286" r:id="rId15"/>
    <p:sldId id="267" r:id="rId16"/>
    <p:sldId id="294" r:id="rId17"/>
    <p:sldId id="289" r:id="rId18"/>
    <p:sldId id="288" r:id="rId19"/>
    <p:sldId id="290" r:id="rId20"/>
    <p:sldId id="291" r:id="rId21"/>
    <p:sldId id="296" r:id="rId22"/>
    <p:sldId id="295" r:id="rId23"/>
    <p:sldId id="257" r:id="rId24"/>
    <p:sldId id="266" r:id="rId25"/>
    <p:sldId id="258" r:id="rId26"/>
    <p:sldId id="292" r:id="rId27"/>
    <p:sldId id="293" r:id="rId28"/>
    <p:sldId id="262" r:id="rId29"/>
    <p:sldId id="263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57"/>
    <p:restoredTop sz="93234"/>
  </p:normalViewPr>
  <p:slideViewPr>
    <p:cSldViewPr snapToGrid="0">
      <p:cViewPr>
        <p:scale>
          <a:sx n="92" d="100"/>
          <a:sy n="92" d="100"/>
        </p:scale>
        <p:origin x="144" y="6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/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/>
      <dgm:t>
        <a:bodyPr/>
        <a:lstStyle/>
        <a:p>
          <a:endParaRPr lang="en-US"/>
        </a:p>
      </dgm:t>
    </dgm:pt>
    <dgm:pt modelId="{67D7551B-FEE7-2B42-A203-A60047682ACE}">
      <dgm:prSet/>
      <dgm:spPr/>
      <dgm:t>
        <a:bodyPr/>
        <a:lstStyle/>
        <a:p>
          <a:r>
            <a:rPr lang="en-US" dirty="0"/>
            <a:t>Convert cross sections to ionization rates and uncertainties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/>
      <dgm:t>
        <a:bodyPr/>
        <a:lstStyle/>
        <a:p>
          <a:endParaRPr lang="en-US"/>
        </a:p>
      </dgm:t>
    </dgm:pt>
    <dgm:pt modelId="{4834C963-A6D2-8149-A602-1ED9E7D84FE9}">
      <dgm:prSet/>
      <dgm:spPr/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/>
      <dgm:t>
        <a:bodyPr/>
        <a:lstStyle/>
        <a:p>
          <a:endParaRPr lang="en-US"/>
        </a:p>
      </dgm:t>
    </dgm:pt>
    <dgm:pt modelId="{94F3599B-8CBC-7B45-85C5-E041A1A103EB}">
      <dgm:prSet/>
      <dgm:spPr/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/>
      <dgm:t>
        <a:bodyPr/>
        <a:lstStyle/>
        <a:p>
          <a:endParaRPr lang="en-US"/>
        </a:p>
      </dgm:t>
    </dgm:pt>
    <dgm:pt modelId="{8FBB6EDA-3CA0-1B45-AB7B-75851289F458}">
      <dgm:prSet/>
      <dgm:spPr/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67D7551B-FEE7-2B42-A203-A60047682ACE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Convert cross sections to ionization rates and uncertainties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834C963-A6D2-8149-A602-1ED9E7D84FE9}">
      <dgm:prSet/>
      <dgm:spPr/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94F3599B-8CBC-7B45-85C5-E041A1A103EB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FBB6EDA-3CA0-1B45-AB7B-75851289F458}">
      <dgm:prSet/>
      <dgm:spPr>
        <a:solidFill>
          <a:schemeClr val="tx2"/>
        </a:solidFill>
      </dgm:spPr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67D7551B-FEE7-2B42-A203-A60047682ACE}">
      <dgm:prSet/>
      <dgm:spPr/>
      <dgm:t>
        <a:bodyPr/>
        <a:lstStyle/>
        <a:p>
          <a:r>
            <a:rPr lang="en-US" dirty="0"/>
            <a:t>Convert cross sections to ionization rates and uncertainties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834C963-A6D2-8149-A602-1ED9E7D84FE9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94F3599B-8CBC-7B45-85C5-E041A1A103EB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FBB6EDA-3CA0-1B45-AB7B-75851289F458}">
      <dgm:prSet/>
      <dgm:spPr>
        <a:solidFill>
          <a:schemeClr val="tx2"/>
        </a:solidFill>
      </dgm:spPr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67D7551B-FEE7-2B42-A203-A60047682ACE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Convert cross sections to ionization rates and uncertainties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834C963-A6D2-8149-A602-1ED9E7D84FE9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94F3599B-8CBC-7B45-85C5-E041A1A103EB}">
      <dgm:prSet/>
      <dgm:spPr/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FBB6EDA-3CA0-1B45-AB7B-75851289F458}">
      <dgm:prSet/>
      <dgm:spPr>
        <a:solidFill>
          <a:schemeClr val="tx2"/>
        </a:solidFill>
      </dgm:spPr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67D7551B-FEE7-2B42-A203-A60047682ACE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Convert cross sections to ionization rates and uncertainties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834C963-A6D2-8149-A602-1ED9E7D84FE9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94F3599B-8CBC-7B45-85C5-E041A1A103EB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FBB6EDA-3CA0-1B45-AB7B-75851289F458}">
      <dgm:prSet/>
      <dgm:spPr/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4DF34-8511-F249-9B9B-93F0EB15D9D7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8C51D-8607-0C41-9361-846F1262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72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hite_dwar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d_dwarf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hite_dwarf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d_dwarf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hite_dwar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d_dwarf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2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019F-7773-7390-FCA6-EE6C7AD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5FA75-11E2-5EB6-9011-E8E5B3CAB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63DAB-4A0C-8D34-9432-67F288810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83790-03F8-0F06-8D9A-99DC1AFB3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11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06910-A43E-BF8F-6071-7CD0EA93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37BD5-9AFC-E979-EEBF-3124F5124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6BC4E-4BDA-9DF3-24DD-316BD2DFB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46A49-1DB5-1E58-BDC5-1D2F46189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47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E02C4-4B7E-B15D-2E01-B20C07C0B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ED7C1-0287-E4E7-3501-9733348B5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E09E51-B550-4764-D324-4D21DB829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E6D5-E40B-0533-05AC-3416B807E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66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2D4E3-9ECA-ABE0-1EC9-7B007084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492BC-73AB-8B65-F738-45EB3670E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42476-3DE0-969A-5E05-05C67B80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327C1-C854-8A73-6485-F2455E81B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18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6BA3E-7937-4EF9-3A7B-4A3853764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6FC84-526B-CD9D-2129-30C29A33C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D4308-F83E-996A-20A4-05136FBB8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AEBEE-232B-848C-C9F9-48CDCFA78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48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2D739-F05C-5A20-A022-B266A56A7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4A39E-3059-86CC-CBF0-6B0683138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F318-516F-D4EE-7132-1A2DBC2A3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Convolve with thermal electron distribution to get rates</a:t>
            </a:r>
          </a:p>
          <a:p>
            <a:r>
              <a:rPr lang="en-US" dirty="0"/>
              <a:t>Highlight sections where charge states are relevant</a:t>
            </a:r>
          </a:p>
          <a:p>
            <a:r>
              <a:rPr lang="en-US" dirty="0"/>
              <a:t>Y axis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8E1FE-F19A-1A74-90F2-19873B3F2F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9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88315-D710-E200-192C-ADC67FA8C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1CC47-77FA-FCC1-41A1-39AF6166A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4C93A-82C1-E357-B12A-607938E8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F5345-3913-2F81-DFBA-ECCF2927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4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5FE17-3D98-C785-8F39-9FAD89B8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75B50C-E332-774C-532C-7044519CD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C6F4F-DE91-D478-8E2E-20B8ED15F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legend: dashed=</a:t>
            </a:r>
            <a:r>
              <a:rPr lang="en-US" dirty="0" err="1"/>
              <a:t>Urdampilleta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6FBBC-D504-93C3-078A-3DC0FCE8D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54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4097A-C2D4-DB43-76FE-3EA0CF8B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C777C-CB83-3769-D8F6-9758B6835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E4F44-B0F0-48D4-1BD3-2DB3C4B17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legend: dashed=</a:t>
            </a:r>
            <a:r>
              <a:rPr lang="en-US" dirty="0" err="1"/>
              <a:t>Urdampilleta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C41D1-6867-3296-52C7-61BA1A9059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2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78009-DCE8-256F-895D-A2AA526F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A692D-130D-ECA6-E0DF-5CD50B61D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9782D-FC84-E720-7ED1-58D8E3B23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legend: dashed=</a:t>
            </a:r>
            <a:r>
              <a:rPr lang="en-US" dirty="0" err="1"/>
              <a:t>Urdampilleta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32D84-67AE-55EF-2CBA-7121745DB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0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AF7F3-5466-4932-B891-EF274798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ADF2E-A927-A58B-0623-5E8234CF9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C57CF-3571-637E-9DEF-BB4809529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 Herculis binary system contains a </a:t>
            </a:r>
            <a:r>
              <a:rPr lang="en-US" dirty="0">
                <a:hlinkClick r:id="rId3" tooltip="White dwarf"/>
              </a:rPr>
              <a:t>white dwarf</a:t>
            </a:r>
            <a:r>
              <a:rPr lang="en-US" dirty="0"/>
              <a:t> and a </a:t>
            </a:r>
            <a:r>
              <a:rPr lang="en-US" dirty="0">
                <a:hlinkClick r:id="rId4" tooltip="Red dwarf"/>
              </a:rPr>
              <a:t>red dwarf</a:t>
            </a:r>
            <a:r>
              <a:rPr lang="en-US" dirty="0"/>
              <a:t>. The white dwarf accreting from red dwarf without an accretion disk. It is the prototypical Polar star (cataclysmic variables with highly magnetized WD).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Collisionally</a:t>
            </a:r>
            <a:r>
              <a:rPr lang="en-US" dirty="0"/>
              <a:t> ionized plasma in shock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016D1-B36C-8EDF-C756-EDFED939A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27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D4E57-5374-BE5F-0D28-FA6EEF0EB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FD52C-C2DF-3B9B-A308-6FCC1C1AD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126D5-5BC2-16B1-33AA-8F53BC5D0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discrepancy at 200 eV</a:t>
            </a:r>
          </a:p>
          <a:p>
            <a:r>
              <a:rPr lang="en-US" dirty="0"/>
              <a:t>We need to convert data points into a continuous cross section curve, which we will do via monte </a:t>
            </a:r>
            <a:r>
              <a:rPr lang="en-US" dirty="0" err="1"/>
              <a:t>carlo</a:t>
            </a:r>
            <a:r>
              <a:rPr lang="en-US" dirty="0"/>
              <a:t> simulation:</a:t>
            </a:r>
          </a:p>
          <a:p>
            <a:r>
              <a:rPr lang="en-US" dirty="0"/>
              <a:t>	wiggle data points up/down randomly based on their uncertainty</a:t>
            </a:r>
          </a:p>
          <a:p>
            <a:endParaRPr lang="en-US" dirty="0"/>
          </a:p>
          <a:p>
            <a:r>
              <a:rPr lang="en-US" dirty="0"/>
              <a:t>Plots without markers so error bars are visible</a:t>
            </a:r>
          </a:p>
          <a:p>
            <a:r>
              <a:rPr lang="en-US" dirty="0"/>
              <a:t>Explain EA/DI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7647C-E323-0140-D664-9B62FFA74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46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192BB-19C0-225E-8039-61DCF068F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95FE9-49AE-797A-8C73-CCDAB0C7B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AD6C4-0605-70FC-F114-F72D4F05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6604C-78F4-E85B-F493-0212D3723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2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a/La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75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6F5D6-37BF-EF01-241E-AF5C69CD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7AD10-63B7-148C-2344-1AEEF2384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10E2D-C5E9-6762-F090-C13F72276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shell, dark blue, matches because most of them are missing experimental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B7DB9-97C7-9027-7E85-523B96740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7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uncertainties are large where data exist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79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0613E-2F21-5DB9-2BCA-464C68182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AE7A8-2006-6FD4-5E00-CBB902218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B85FF-5EB8-B675-4C31-4EA6E9E38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 Herculis binary system contains a </a:t>
            </a:r>
            <a:r>
              <a:rPr lang="en-US" dirty="0">
                <a:hlinkClick r:id="rId3" tooltip="White dwarf"/>
              </a:rPr>
              <a:t>white dwarf</a:t>
            </a:r>
            <a:r>
              <a:rPr lang="en-US" dirty="0"/>
              <a:t> and a </a:t>
            </a:r>
            <a:r>
              <a:rPr lang="en-US" dirty="0">
                <a:hlinkClick r:id="rId4" tooltip="Red dwarf"/>
              </a:rPr>
              <a:t>red dwarf</a:t>
            </a:r>
            <a:r>
              <a:rPr lang="en-US" dirty="0"/>
              <a:t>. The white dwarf accreting from red dwarf without an accretion disk. It is the prototypical Polar star (cataclysmic variables with highly magnetized WD).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Collisionally</a:t>
            </a:r>
            <a:r>
              <a:rPr lang="en-US" dirty="0"/>
              <a:t> ionized plasma in shock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03DEF-6D65-76FD-1744-6F75A7B4C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79A4-48F5-8AC6-9537-D8D9EC49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473B1F-1BD1-C4BA-04D6-6089CD9F8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3C6A8-8435-2351-B75F-1EB4382B2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uncertainties are large where data exist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CEACC-C50F-5D7E-90AB-F52A648BC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8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5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95EF6-B163-F85D-B035-800DEDAB9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706AF-6464-4DA5-0832-319F59AFF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65CC8-C9AF-D5F7-B8F8-4054B3D2A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discrepancy at 200 eV</a:t>
            </a:r>
          </a:p>
          <a:p>
            <a:r>
              <a:rPr lang="en-US" dirty="0"/>
              <a:t>We need to convert data points into a continuous cross section curve, which we will do via monte </a:t>
            </a:r>
            <a:r>
              <a:rPr lang="en-US" dirty="0" err="1"/>
              <a:t>carlo</a:t>
            </a:r>
            <a:r>
              <a:rPr lang="en-US" dirty="0"/>
              <a:t> simulation:</a:t>
            </a:r>
          </a:p>
          <a:p>
            <a:r>
              <a:rPr lang="en-US" dirty="0"/>
              <a:t>	wiggle data points up/down randomly based on their uncertainty</a:t>
            </a:r>
          </a:p>
          <a:p>
            <a:endParaRPr lang="en-US" dirty="0"/>
          </a:p>
          <a:p>
            <a:r>
              <a:rPr lang="en-US" dirty="0"/>
              <a:t>Plots without markers so error bars are visible</a:t>
            </a:r>
          </a:p>
          <a:p>
            <a:r>
              <a:rPr lang="en-US" dirty="0"/>
              <a:t>Explain EA/DI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1B9D1-62DF-97B4-FF98-C84798435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Interpreting spectra from </a:t>
            </a:r>
            <a:r>
              <a:rPr lang="en-US" dirty="0" err="1"/>
              <a:t>collisionally</a:t>
            </a:r>
            <a:r>
              <a:rPr lang="en-US" dirty="0"/>
              <a:t> ionized plasmas such as supernova remnants (SNR) requires accurate atomic data, like ionization and recombination rates and line intensity ratios.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Data compilations like </a:t>
            </a:r>
            <a:r>
              <a:rPr lang="en-US" dirty="0" err="1"/>
              <a:t>Urdampilleta</a:t>
            </a:r>
            <a:r>
              <a:rPr lang="en-US" dirty="0"/>
              <a:t> are readily available and are integrated in software packages like </a:t>
            </a:r>
            <a:r>
              <a:rPr lang="en-US" dirty="0" err="1"/>
              <a:t>AtomDB</a:t>
            </a:r>
            <a:r>
              <a:rPr lang="en-US" dirty="0"/>
              <a:t> but these rely primarily on theory. Currently, experimental data and their uncertainties are largely unused.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will help contextualize key plasma characteristics, including H/He ratios line intensity ratios, Fe L shell charge state 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17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274DC-98B1-9FD1-4F1F-9124ACDEB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EE825-6B00-B1B1-A57B-1EB94D677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87B7DA-BAC0-0401-CB65-CAC23990D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 Herculis binary system contains a </a:t>
            </a:r>
            <a:r>
              <a:rPr lang="en-US" dirty="0">
                <a:hlinkClick r:id="rId3" tooltip="White dwarf"/>
              </a:rPr>
              <a:t>white dwarf</a:t>
            </a:r>
            <a:r>
              <a:rPr lang="en-US" dirty="0"/>
              <a:t> and a </a:t>
            </a:r>
            <a:r>
              <a:rPr lang="en-US" dirty="0">
                <a:hlinkClick r:id="rId4" tooltip="Red dwarf"/>
              </a:rPr>
              <a:t>red dwarf</a:t>
            </a:r>
            <a:r>
              <a:rPr lang="en-US" dirty="0"/>
              <a:t>. The white dwarf accreting from red dwarf without an accretion disk. It is the prototypical Polar star (cataclysmic variables with highly magnetized WD).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Collisionally</a:t>
            </a:r>
            <a:r>
              <a:rPr lang="en-US" dirty="0"/>
              <a:t> ionized plasma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943B2-5A66-9C86-8427-80539ACAD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8136-EE45-E810-19F1-64C50695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381FD-7A25-98DB-3F75-D3C514C81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1CCD9-F69B-128C-43C1-75D635C07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D4267-7C58-53D5-CCA8-DD7E2D66C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64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step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B9B68-99FD-ECD6-9869-5736D8E2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EC0C2-9163-C47E-920B-C9721CCFF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C95ED-B901-3DB8-125B-7D426CDD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9A875-6599-21B8-119D-C82D68A67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47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F22A7-6D6C-E1F4-2A45-C78069514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20C09-B4EA-282B-B037-A0DC20B2C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96103-38AA-42A6-F567-AE3195D01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9E94C-DD97-AB52-52EF-7FF3EEB98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3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13745-8A2F-E3B0-4351-9AD38C1A5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3646D-4259-5A6B-EAD4-C9964F4E0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AEB0E1-4CBC-ED2B-52CA-7D13B1C41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04BA1-AB19-6337-5095-0B380BB45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6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7058-6340-9E21-3999-60F6FE7D9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9F4EF-0A73-E0AC-1712-0F5E863DC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5C54A-0B9C-D3ED-3640-19A389A1A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2966C-A880-4F4C-85A7-653D7010D9C3}" type="datetime1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D9DA7-7475-852B-A4AC-50CD74B2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46C1E-A0EA-0DB7-DA3F-57B42436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C5CA6-C929-BA1C-E036-50485B56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73693-B396-33CE-FBAE-68E056FB2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5D7CD-FC8B-162B-FBAC-9104056A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127C1-2AB2-3649-9073-66F058412838}" type="datetime1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07DC-3C84-3F91-33C2-4811074F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9313F-C58F-1620-86E0-4B7B7033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3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D7FDC1-AA39-85EC-6B8F-0893FDB0F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0142B-CA67-1399-2263-1EAB26139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5998C-2CC6-2F93-C20A-C9FCD5132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FCE1A-29BD-034B-8E61-9050C14E92CE}" type="datetime1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54F9B-7ED4-9C22-C16F-BA5C23D8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EB724-1334-04DE-D9C6-AB992826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18AD-8E15-46F5-3892-478D6643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BD54-BEA1-BF1E-2504-00F0A0241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D0968-C4C7-4C3F-FE5C-FC1E475D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B0DE-D80A-A14F-B4D8-9DBA44FF4B26}" type="datetime1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1EC99-14FC-CB15-BCAA-F9230C2C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158B2-E050-3982-5312-2351DA0A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3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7289-EBC0-7085-AB1F-ED9E0AE6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BC3D-531E-DC20-1AF5-52483127D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4ABA9-B01E-A972-D1CA-1FB4FC7A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DC0C9-041B-594D-9B28-AD0D65DF2BEF}" type="datetime1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6315D-CBC3-43AB-83D6-FD708D16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97B15-9838-DE88-C1B4-340642A2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3035-DEB5-3BA5-B1AB-AECBF75E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C8E76-8FE3-D6BC-69D2-3544B335E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E27BD-CC21-ABC5-52E2-254590B21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EAF7A-4FD8-8CED-9AE2-D10AC3EA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28C4-F2EE-704E-95F9-967A394A22C8}" type="datetime1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348A9-764F-E4ED-B74E-D66F4D8C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9A4AB-1C15-C69C-54F1-B72611A7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9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63E6-E9E3-4648-A1D7-E179BB4B6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5E11C-2DB4-10C4-A7C4-3BF32A9C2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D3FBF-2876-94BE-69E4-0AF946866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81E1C-850E-BA2B-053E-3D2353791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8DA7B-3D50-64B1-C19E-BE7874E69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4F79D4-2869-CFEF-172C-56E0469E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741A-BD17-F046-B6DB-CC795A299B61}" type="datetime1">
              <a:rPr lang="en-US" smtClean="0"/>
              <a:t>6/8/25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59CED-30E5-24C0-B7A5-1E2F1C67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81149-DD6A-70D9-3FF7-355937B2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4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A2B8-4EB1-D841-19F1-A56A43CB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3769A-5253-A249-1507-B13CB20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EC3B-6D06-0B45-A172-F07448C193C1}" type="datetime1">
              <a:rPr lang="en-US" smtClean="0"/>
              <a:t>6/8/25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908FA-369B-FB4C-084B-3C3BE7E5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26733-BB7A-D2C3-F91F-F5D5E88D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4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9BFAB-0A28-4E2E-E32A-983AEF88D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C5C1-3AE5-A445-8250-E8118B1F9792}" type="datetime1">
              <a:rPr lang="en-US" smtClean="0"/>
              <a:t>6/8/25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4D322-D63B-F04E-3DF6-80D15E7A7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73072-5F45-C40F-958D-BBB4FC0D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8001-0162-1571-3026-00F7995B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25B1D-6383-1ABC-2E3E-BAE85D776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1E080-6E72-8BCA-80A6-BB79DE245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0CB0B-F611-88BB-DBB1-E29F4030F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DB05-387E-FE4A-B9B2-F1E7AC82339B}" type="datetime1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4071F-2891-AD7F-DB05-898D81A6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82657-E81D-EAC9-253B-00F5D585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9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C114-3C7B-E79C-18AF-F1863ED0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C4F30-2A74-BAA9-146A-3DF94CD32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52AC5-A003-FFAD-3A5D-E47829A86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81705-798A-5C31-0A6D-DFF7DEF9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3337-22EB-F546-B904-3823FECD5265}" type="datetime1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8133F-A6E3-9E6B-1FA3-AFD40B01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5B412-A98D-AD85-B2FE-A06538FE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5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B1A04-438C-6DA9-879F-B260795A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CE783-CCCA-7880-6254-D98BDDB3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64F4D-4E01-DABC-2B95-EE7E1A398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76D569-CA41-4340-ACB0-92D8E7D65F38}" type="datetime1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7C233-2B14-F932-9AD1-7438AD8C2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F996-BC48-63A7-FF01-81DBDF02D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5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0.emf"/><Relationship Id="rId7" Type="http://schemas.microsoft.com/office/2007/relationships/hdphoto" Target="../media/hdphoto7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0.emf"/><Relationship Id="rId7" Type="http://schemas.microsoft.com/office/2007/relationships/hdphoto" Target="../media/hdphoto1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10" Type="http://schemas.openxmlformats.org/officeDocument/2006/relationships/image" Target="../media/image12.emf"/><Relationship Id="rId4" Type="http://schemas.openxmlformats.org/officeDocument/2006/relationships/image" Target="../media/image9.png"/><Relationship Id="rId9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3.emf"/><Relationship Id="rId7" Type="http://schemas.microsoft.com/office/2007/relationships/hdphoto" Target="../media/hdphoto1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microsoft.com/office/2007/relationships/hdphoto" Target="../media/hdphoto13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4.emf"/><Relationship Id="rId7" Type="http://schemas.microsoft.com/office/2007/relationships/hdphoto" Target="../media/hdphoto18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7.wdp"/><Relationship Id="rId4" Type="http://schemas.openxmlformats.org/officeDocument/2006/relationships/image" Target="../media/image9.png"/><Relationship Id="rId9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emf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66A5-9724-14D2-6C85-47645D241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433" y="1041400"/>
            <a:ext cx="999913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Implementing Experimental Ionization Rates in Spectral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160D0-5038-F584-796D-955688258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6116" y="3602038"/>
            <a:ext cx="6599767" cy="16557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Grant Mondeel</a:t>
            </a:r>
            <a:r>
              <a:rPr lang="en-US" dirty="0"/>
              <a:t>, Amy Gall, Nancy Brickhouse, Randall Smith, Adam Foster</a:t>
            </a:r>
          </a:p>
          <a:p>
            <a:endParaRPr lang="en-US" dirty="0"/>
          </a:p>
          <a:p>
            <a:r>
              <a:rPr lang="en-US" dirty="0"/>
              <a:t>Center for Astrophysics | Harvard &amp; Smithsonian</a:t>
            </a:r>
          </a:p>
        </p:txBody>
      </p:sp>
      <p:pic>
        <p:nvPicPr>
          <p:cNvPr id="1026" name="Picture 2" descr="Physics and Astronomy">
            <a:extLst>
              <a:ext uri="{FF2B5EF4-FFF2-40B4-BE49-F238E27FC236}">
                <a16:creationId xmlns:a16="http://schemas.microsoft.com/office/drawing/2014/main" id="{1C0184B9-DDEC-39AB-87C3-3CAC1D77C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5" y="5985430"/>
            <a:ext cx="3725839" cy="68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85376E-0008-007D-F0B2-9965A45E6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1906" y="6080964"/>
            <a:ext cx="4134132" cy="689022"/>
          </a:xfrm>
          <a:prstGeom prst="rect">
            <a:avLst/>
          </a:prstGeom>
        </p:spPr>
      </p:pic>
      <p:pic>
        <p:nvPicPr>
          <p:cNvPr id="1028" name="Picture 4" descr="Assistant Professor, Experimental Nuclear &amp; Particle Physics, MIT physics  department — GAPS">
            <a:extLst>
              <a:ext uri="{FF2B5EF4-FFF2-40B4-BE49-F238E27FC236}">
                <a16:creationId xmlns:a16="http://schemas.microsoft.com/office/drawing/2014/main" id="{C67C1AEF-8058-879E-E2E1-73EF0464C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3" b="29353"/>
          <a:stretch/>
        </p:blipFill>
        <p:spPr bwMode="auto">
          <a:xfrm>
            <a:off x="8805080" y="5985431"/>
            <a:ext cx="3236795" cy="78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08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35328-7894-C47B-FB9F-C2EEA88A2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C06-2974-B541-B62F-BDCC3806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3D30F1F5-529C-1B4A-AA1A-B923A1D297F8}" type="datetime1">
              <a:rPr lang="en-US" smtClean="0"/>
              <a:t>6/8/25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F1C94-CB11-9D75-5081-611D89C5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E8DD8-B3DF-DBD1-84BF-6603A30F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0307"/>
            <a:ext cx="11717382" cy="6197623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59FF3C93-0021-AA47-F1D7-CD24B0026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09277CB1-4F7E-6640-DF63-3A5E87E4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40EFD5C0-E82C-D218-4EF2-72302C9F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5757910E-BDD7-57EF-58CF-AC03D75E8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8B09BB-EA75-3125-80B7-836143CE9EC0}"/>
              </a:ext>
            </a:extLst>
          </p:cNvPr>
          <p:cNvSpPr/>
          <p:nvPr/>
        </p:nvSpPr>
        <p:spPr>
          <a:xfrm>
            <a:off x="1043354" y="5322277"/>
            <a:ext cx="328246" cy="2989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4FC7C-1CB3-C94A-6825-582F1865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18649-A9F0-342A-9737-99FEE2DF89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340FA06A-34C8-B64F-ADFE-47162A5BE61C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AA66B-1F93-75C8-01F7-D532516F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40669F-5321-938E-3224-9E18E0D3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0307"/>
            <a:ext cx="11717382" cy="6197623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1A4BFFDA-B15C-1CFD-F0C6-A53092A3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2ECD9941-D13C-AD8C-A807-628B2940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E83A0B8D-6FB0-F697-2763-D77B1800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B00125DF-C520-C9BF-6513-CCDDD86C0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9E8CD-CFD5-5501-7CC9-963756CD745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453" t="13693" r="58006" b="82162"/>
          <a:stretch/>
        </p:blipFill>
        <p:spPr>
          <a:xfrm>
            <a:off x="4000690" y="2453057"/>
            <a:ext cx="5995674" cy="856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78D243-C04F-4F38-D6DC-72E2EB6344E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300" t="63000" r="58749" b="34260"/>
          <a:stretch/>
        </p:blipFill>
        <p:spPr>
          <a:xfrm>
            <a:off x="3821723" y="3597897"/>
            <a:ext cx="6353609" cy="593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F550E6-F3A3-7A29-D694-52CA8D740EF2}"/>
              </a:ext>
            </a:extLst>
          </p:cNvPr>
          <p:cNvSpPr txBox="1"/>
          <p:nvPr/>
        </p:nvSpPr>
        <p:spPr>
          <a:xfrm>
            <a:off x="3828692" y="2154224"/>
            <a:ext cx="574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ionization cross section (</a:t>
            </a:r>
            <a:r>
              <a:rPr lang="en-US" dirty="0">
                <a:latin typeface="Charm" pitchFamily="2" charset="-34"/>
                <a:ea typeface="Brush Script MT" panose="03060802040406070304" pitchFamily="66" charset="-122"/>
                <a:cs typeface="Charm" pitchFamily="2" charset="-34"/>
              </a:rPr>
              <a:t>Q</a:t>
            </a:r>
            <a:r>
              <a:rPr lang="en-US" baseline="-25000" dirty="0"/>
              <a:t>DI</a:t>
            </a:r>
            <a:r>
              <a:rPr lang="en-US" dirty="0"/>
              <a:t>) contributions fit with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54B15-5560-475B-F42C-B89D8DD52B37}"/>
              </a:ext>
            </a:extLst>
          </p:cNvPr>
          <p:cNvSpPr txBox="1"/>
          <p:nvPr/>
        </p:nvSpPr>
        <p:spPr>
          <a:xfrm>
            <a:off x="3821723" y="3260103"/>
            <a:ext cx="660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Excitation-autoionization cross section (</a:t>
            </a:r>
            <a:r>
              <a:rPr lang="en-US" dirty="0">
                <a:latin typeface="Charm" pitchFamily="2" charset="-34"/>
                <a:ea typeface="Brush Script MT" panose="03060802040406070304" pitchFamily="66" charset="-122"/>
                <a:cs typeface="Charm" pitchFamily="2" charset="-34"/>
              </a:rPr>
              <a:t>Q</a:t>
            </a:r>
            <a:r>
              <a:rPr lang="en-US" baseline="-25000" dirty="0">
                <a:ea typeface="Brush Script MT" panose="03060802040406070304" pitchFamily="66" charset="-122"/>
                <a:cs typeface="Charm" pitchFamily="2" charset="-34"/>
              </a:rPr>
              <a:t>EA</a:t>
            </a:r>
            <a:r>
              <a:rPr lang="en-US" dirty="0"/>
              <a:t>) contributions fit with</a:t>
            </a:r>
            <a:endParaRPr lang="en-US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49B4D-9D90-DF26-CDA0-ACC52CABF2B7}"/>
              </a:ext>
            </a:extLst>
          </p:cNvPr>
          <p:cNvSpPr txBox="1"/>
          <p:nvPr/>
        </p:nvSpPr>
        <p:spPr>
          <a:xfrm>
            <a:off x="3828692" y="4205195"/>
            <a:ext cx="5747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A, B, C, D, E are fitted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DI and EA curves depends on the ion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 and D may be fixed (see </a:t>
            </a:r>
            <a:r>
              <a:rPr lang="en-US" sz="1600" dirty="0" err="1"/>
              <a:t>Urdampilleta</a:t>
            </a:r>
            <a:r>
              <a:rPr lang="en-US" sz="1600" dirty="0"/>
              <a:t> 2017)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2A22E8-9461-398E-3FD1-4C35CC8E04AA}"/>
              </a:ext>
            </a:extLst>
          </p:cNvPr>
          <p:cNvSpPr/>
          <p:nvPr/>
        </p:nvSpPr>
        <p:spPr>
          <a:xfrm>
            <a:off x="5194570" y="944819"/>
            <a:ext cx="544749" cy="5350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41C7F-EB3E-A72A-DB23-1729E35EB9B3}"/>
              </a:ext>
            </a:extLst>
          </p:cNvPr>
          <p:cNvSpPr txBox="1"/>
          <p:nvPr/>
        </p:nvSpPr>
        <p:spPr>
          <a:xfrm>
            <a:off x="5596279" y="1352221"/>
            <a:ext cx="3059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>
                <a:solidFill>
                  <a:srgbClr val="FF0000"/>
                </a:solidFill>
              </a:rPr>
              <a:t>Contribution from excitation-autoionization</a:t>
            </a:r>
          </a:p>
        </p:txBody>
      </p:sp>
    </p:spTree>
    <p:extLst>
      <p:ext uri="{BB962C8B-B14F-4D97-AF65-F5344CB8AC3E}">
        <p14:creationId xmlns:p14="http://schemas.microsoft.com/office/powerpoint/2010/main" val="393731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431B3-84D5-34E9-4FC0-7749695EB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8C0D-3FB0-3030-3406-92E634C8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428EF6B6-4FA4-3543-A1BD-26EB35448F67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CEE2D-0E83-1A51-9284-58980A84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491090-2A3E-6962-DEF8-824E8941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0307"/>
            <a:ext cx="11717382" cy="6197623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610B0955-3FF3-5483-BBD5-47936586B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C7248A28-9070-6360-1D67-DBBA5F95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F5C88267-B5A3-2516-169F-142393572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D05EDB6A-EA13-4FEF-6DDD-39E2B0116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935C8-FF47-6D32-747D-36C450E1069C}"/>
              </a:ext>
            </a:extLst>
          </p:cNvPr>
          <p:cNvSpPr txBox="1"/>
          <p:nvPr/>
        </p:nvSpPr>
        <p:spPr>
          <a:xfrm>
            <a:off x="9256392" y="520070"/>
            <a:ext cx="211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N=5 repetitions</a:t>
            </a:r>
          </a:p>
        </p:txBody>
      </p:sp>
    </p:spTree>
    <p:extLst>
      <p:ext uri="{BB962C8B-B14F-4D97-AF65-F5344CB8AC3E}">
        <p14:creationId xmlns:p14="http://schemas.microsoft.com/office/powerpoint/2010/main" val="325572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D2E6C-3BDE-52C1-1316-BD0D0D2E9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62F-8A3B-D6FD-D089-4196CA3F83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5BC16D58-2339-CC44-AB94-3F0EEF06EFBC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AF991-CD28-EAA8-2044-A7F745C6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BE5FA-6B52-0955-8B7C-451C60C6BE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40307"/>
            <a:ext cx="11717380" cy="6197622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C8C31F6D-8B25-CB30-DB4A-09B2E25F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6EAED2AD-B994-B4E7-B8A7-CD174F24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53A36C4F-8300-EC7F-4789-799991E9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C6D0CB38-4F08-E564-2065-5369B7EA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E4486-B80B-7544-C4A7-79455A7F5238}"/>
              </a:ext>
            </a:extLst>
          </p:cNvPr>
          <p:cNvSpPr/>
          <p:nvPr/>
        </p:nvSpPr>
        <p:spPr>
          <a:xfrm>
            <a:off x="1023283" y="5153340"/>
            <a:ext cx="241300" cy="500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5700A6-53A3-B4FA-AAE7-C11EB86B138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244" t="4848" r="21362" b="17535"/>
          <a:stretch/>
        </p:blipFill>
        <p:spPr>
          <a:xfrm>
            <a:off x="3098156" y="1960924"/>
            <a:ext cx="2997844" cy="25563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627B0F-1074-012D-92B3-C271B142C3A1}"/>
              </a:ext>
            </a:extLst>
          </p:cNvPr>
          <p:cNvCxnSpPr>
            <a:cxnSpLocks/>
          </p:cNvCxnSpPr>
          <p:nvPr/>
        </p:nvCxnSpPr>
        <p:spPr>
          <a:xfrm flipH="1" flipV="1">
            <a:off x="2911642" y="1371600"/>
            <a:ext cx="3184358" cy="589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F913A1-6DC4-0355-B015-97B15723423F}"/>
              </a:ext>
            </a:extLst>
          </p:cNvPr>
          <p:cNvCxnSpPr>
            <a:cxnSpLocks/>
          </p:cNvCxnSpPr>
          <p:nvPr/>
        </p:nvCxnSpPr>
        <p:spPr>
          <a:xfrm flipH="1" flipV="1">
            <a:off x="2721951" y="1540042"/>
            <a:ext cx="376205" cy="29772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8310E4-4B01-E846-A373-5D4DB908D725}"/>
              </a:ext>
            </a:extLst>
          </p:cNvPr>
          <p:cNvSpPr txBox="1"/>
          <p:nvPr/>
        </p:nvSpPr>
        <p:spPr>
          <a:xfrm>
            <a:off x="6472205" y="3429000"/>
            <a:ext cx="436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mean and ±1σ values for next steps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9ED634-C89E-46FC-E868-D1005C60685C}"/>
              </a:ext>
            </a:extLst>
          </p:cNvPr>
          <p:cNvSpPr txBox="1"/>
          <p:nvPr/>
        </p:nvSpPr>
        <p:spPr>
          <a:xfrm>
            <a:off x="9256392" y="520070"/>
            <a:ext cx="211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N=200 repetitions</a:t>
            </a:r>
          </a:p>
        </p:txBody>
      </p:sp>
    </p:spTree>
    <p:extLst>
      <p:ext uri="{BB962C8B-B14F-4D97-AF65-F5344CB8AC3E}">
        <p14:creationId xmlns:p14="http://schemas.microsoft.com/office/powerpoint/2010/main" val="305864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435BA-6EB3-B09C-FC03-0EB42F99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E5B4-5820-807C-8E7B-F2586702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538E92B-5FA0-BF2B-8C38-AE3C875E4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09539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282D09F-7748-1476-3E51-DD22F769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B8D4-3234-4B42-BB35-F1FE6B75F5E6}" type="datetime1">
              <a:rPr lang="en-US" smtClean="0"/>
              <a:t>6/8/25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821162-7FF5-9407-49FB-0C46519B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1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BEC22-59A9-070B-8B17-A21DD9DD8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255AD4-17C1-D327-2A2D-82DAC12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AA0F2-808E-9840-A5FF-1B32EDC06580}" type="datetime1">
              <a:rPr lang="en-US" smtClean="0"/>
              <a:t>6/8/25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52E79-E55E-B9C2-C919-CA231948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15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F220F3-C5E7-B3C1-D815-CD7872339E7F}"/>
              </a:ext>
            </a:extLst>
          </p:cNvPr>
          <p:cNvSpPr/>
          <p:nvPr/>
        </p:nvSpPr>
        <p:spPr>
          <a:xfrm>
            <a:off x="8203555" y="2372972"/>
            <a:ext cx="9588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25E4B7-B049-AB9D-48AD-56C8C297CFE3}"/>
              </a:ext>
            </a:extLst>
          </p:cNvPr>
          <p:cNvSpPr txBox="1"/>
          <p:nvPr/>
        </p:nvSpPr>
        <p:spPr>
          <a:xfrm>
            <a:off x="1120501" y="318793"/>
            <a:ext cx="995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Convolve cross section curves with a thermal electron distribution to get ionization rates: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76E850-D12B-57B1-80C9-696BF85974A1}"/>
              </a:ext>
            </a:extLst>
          </p:cNvPr>
          <p:cNvSpPr txBox="1"/>
          <p:nvPr/>
        </p:nvSpPr>
        <p:spPr>
          <a:xfrm>
            <a:off x="2540121" y="5886356"/>
            <a:ext cx="7111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mean and ±1σ values are used to calculate the ion balance.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4C5A1E1-546D-EC04-FF4F-A34665E395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7202" y="718903"/>
            <a:ext cx="9637591" cy="50975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7C4AD5-C5FE-94BC-1953-13F5B0250A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34741" y="1632792"/>
            <a:ext cx="2533254" cy="11780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Right Brace 40">
            <a:extLst>
              <a:ext uri="{FF2B5EF4-FFF2-40B4-BE49-F238E27FC236}">
                <a16:creationId xmlns:a16="http://schemas.microsoft.com/office/drawing/2014/main" id="{39DB0AF3-6290-1372-5D0D-325FF98069CB}"/>
              </a:ext>
            </a:extLst>
          </p:cNvPr>
          <p:cNvSpPr/>
          <p:nvPr/>
        </p:nvSpPr>
        <p:spPr>
          <a:xfrm rot="5400000">
            <a:off x="7651766" y="1233408"/>
            <a:ext cx="93945" cy="20668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8024CA-440F-A3D3-BF3D-0C7E64AF038D}"/>
              </a:ext>
            </a:extLst>
          </p:cNvPr>
          <p:cNvCxnSpPr>
            <a:cxnSpLocks/>
          </p:cNvCxnSpPr>
          <p:nvPr/>
        </p:nvCxnSpPr>
        <p:spPr>
          <a:xfrm flipH="1" flipV="1">
            <a:off x="7698738" y="1398628"/>
            <a:ext cx="332149" cy="14122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E49B1B9-2746-1274-A1BF-13DBAAB4FBC0}"/>
              </a:ext>
            </a:extLst>
          </p:cNvPr>
          <p:cNvCxnSpPr>
            <a:cxnSpLocks/>
          </p:cNvCxnSpPr>
          <p:nvPr/>
        </p:nvCxnSpPr>
        <p:spPr>
          <a:xfrm flipH="1" flipV="1">
            <a:off x="7698738" y="1398628"/>
            <a:ext cx="2869257" cy="219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41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685EC-B1DB-C60F-4E86-CD3815FE6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FF2F-50D9-2E0F-2E53-EA5C685D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D38DE77-7931-4388-9E45-27CD1AAD8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584837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5369CFE-A35C-D902-9188-4D3536931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8A6C2-3D0D-3340-8ECF-90B28E81B3CA}" type="datetime1">
              <a:rPr lang="en-US" smtClean="0"/>
              <a:t>6/8/25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0DA1E5-27BB-84CB-781E-EFC57905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3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EE989-7485-DEA5-2285-AF3DBBD4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1F07-C355-265C-9F8D-254C2F2B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24" y="-1660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Charge state distribution (oxygen)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35449-7392-5639-5E8B-D30B4498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4" b="374"/>
          <a:stretch/>
        </p:blipFill>
        <p:spPr>
          <a:xfrm>
            <a:off x="856394" y="762000"/>
            <a:ext cx="10479211" cy="550121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E729E3-5E18-5556-F104-53C46EA7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25B4-3708-4946-9D23-DF779A91D4E6}" type="datetime1">
              <a:rPr lang="en-US" smtClean="0"/>
              <a:t>6/8/25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0F936-54DF-1DF8-8734-F58C104F2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AF3F1-7270-49B9-16C1-FDA050DBF5AA}"/>
              </a:ext>
            </a:extLst>
          </p:cNvPr>
          <p:cNvSpPr txBox="1"/>
          <p:nvPr/>
        </p:nvSpPr>
        <p:spPr>
          <a:xfrm>
            <a:off x="6211824" y="1021407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He-Like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AA262-37F6-5906-8C7D-537AA1460290}"/>
              </a:ext>
            </a:extLst>
          </p:cNvPr>
          <p:cNvSpPr txBox="1"/>
          <p:nvPr/>
        </p:nvSpPr>
        <p:spPr>
          <a:xfrm>
            <a:off x="7585364" y="90579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H-Like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30C67-BB6A-CCDC-91E6-4787DA6B2031}"/>
              </a:ext>
            </a:extLst>
          </p:cNvPr>
          <p:cNvGraphicFramePr>
            <a:graphicFrameLocks noGrp="1"/>
          </p:cNvGraphicFramePr>
          <p:nvPr/>
        </p:nvGraphicFramePr>
        <p:xfrm>
          <a:off x="2737797" y="6172200"/>
          <a:ext cx="7973289" cy="685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57763">
                  <a:extLst>
                    <a:ext uri="{9D8B030D-6E8A-4147-A177-3AD203B41FA5}">
                      <a16:colId xmlns:a16="http://schemas.microsoft.com/office/drawing/2014/main" val="587530040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140077904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850910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b="0" dirty="0"/>
                        <a:t>O 7+ (H-like)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Aichele 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68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6+ (He-like)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Donets 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Electron beam ion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1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5+ (Li-like)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Crandall 1986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8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67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0D28-7D1C-A58A-C67C-E4EFF9F8E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07A-8076-582B-16FE-CB2DA48B9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24" y="-1660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Charge state distribution (oxygen)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3BF93-A05C-B664-1191-E1D925F1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4" b="374"/>
          <a:stretch/>
        </p:blipFill>
        <p:spPr>
          <a:xfrm>
            <a:off x="856394" y="762000"/>
            <a:ext cx="10479211" cy="550121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9BC02E3-11BA-BDB9-8FC3-4950B8D2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0B0D2-4FDC-CF44-892A-F4CCB630C8B4}" type="datetime1">
              <a:rPr lang="en-US" smtClean="0"/>
              <a:t>6/8/25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A8B53-10F2-06AD-8D1D-100C2781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F403F-794D-0E79-36DA-8E4D05201E51}"/>
              </a:ext>
            </a:extLst>
          </p:cNvPr>
          <p:cNvSpPr txBox="1"/>
          <p:nvPr/>
        </p:nvSpPr>
        <p:spPr>
          <a:xfrm>
            <a:off x="6211824" y="1021407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He-Like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5183A-4116-527F-288C-39D6B715FFFF}"/>
              </a:ext>
            </a:extLst>
          </p:cNvPr>
          <p:cNvSpPr txBox="1"/>
          <p:nvPr/>
        </p:nvSpPr>
        <p:spPr>
          <a:xfrm>
            <a:off x="7585364" y="90579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H-Like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65D471-C764-6485-641C-2134AE622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69582"/>
              </p:ext>
            </p:extLst>
          </p:nvPr>
        </p:nvGraphicFramePr>
        <p:xfrm>
          <a:off x="2737797" y="6172200"/>
          <a:ext cx="7973289" cy="685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57763">
                  <a:extLst>
                    <a:ext uri="{9D8B030D-6E8A-4147-A177-3AD203B41FA5}">
                      <a16:colId xmlns:a16="http://schemas.microsoft.com/office/drawing/2014/main" val="587530040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140077904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850910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b="0" dirty="0"/>
                        <a:t>O 7+ (H-like)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Aichele 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68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6+ (He-like)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Donets 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Electron beam ion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1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5+ (Li-like)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Crandall 1986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8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665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5C8DC-EC8D-EFE3-E984-803A505D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16D5-B5F4-FC7A-B8E3-9A9BDEC0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24" y="-1660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Charge state distribution (oxygen)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41310-1AB4-A9F8-089F-B3069FD7F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4" b="374"/>
          <a:stretch/>
        </p:blipFill>
        <p:spPr>
          <a:xfrm>
            <a:off x="856394" y="762000"/>
            <a:ext cx="10479211" cy="550121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2D9BBE-E889-F855-7400-FD2CCABF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5C7B1-D188-4D4D-A888-1282A6111EAD}" type="datetime1">
              <a:rPr lang="en-US" smtClean="0"/>
              <a:t>6/8/25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C088A-3BDB-243A-5404-DFD5CCCA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A207E-B743-E9BA-6914-D4523A6F9836}"/>
              </a:ext>
            </a:extLst>
          </p:cNvPr>
          <p:cNvSpPr txBox="1"/>
          <p:nvPr/>
        </p:nvSpPr>
        <p:spPr>
          <a:xfrm>
            <a:off x="7585364" y="90579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H-Like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C8A68-A370-84A3-28AB-00B5380CE9C8}"/>
              </a:ext>
            </a:extLst>
          </p:cNvPr>
          <p:cNvSpPr/>
          <p:nvPr/>
        </p:nvSpPr>
        <p:spPr>
          <a:xfrm>
            <a:off x="6858000" y="1206073"/>
            <a:ext cx="1540933" cy="42633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92E5A1-7918-72BD-F189-32785C8EFDBE}"/>
              </a:ext>
            </a:extLst>
          </p:cNvPr>
          <p:cNvGraphicFramePr>
            <a:graphicFrameLocks noGrp="1"/>
          </p:cNvGraphicFramePr>
          <p:nvPr/>
        </p:nvGraphicFramePr>
        <p:xfrm>
          <a:off x="2737797" y="6172200"/>
          <a:ext cx="7973289" cy="685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57763">
                  <a:extLst>
                    <a:ext uri="{9D8B030D-6E8A-4147-A177-3AD203B41FA5}">
                      <a16:colId xmlns:a16="http://schemas.microsoft.com/office/drawing/2014/main" val="587530040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140077904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850910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b="0" dirty="0"/>
                        <a:t>O 7+ (H-like)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Aichele 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68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6+ (He-like)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Donets 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Electron beam ion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1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5+ (Li-like)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Crandall 1986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8063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BFAEDC-25EB-B37C-BCBD-2DA8A8928548}"/>
              </a:ext>
            </a:extLst>
          </p:cNvPr>
          <p:cNvSpPr txBox="1"/>
          <p:nvPr/>
        </p:nvSpPr>
        <p:spPr>
          <a:xfrm>
            <a:off x="6211824" y="1021407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He-Like</a:t>
            </a:r>
          </a:p>
        </p:txBody>
      </p:sp>
    </p:spTree>
    <p:extLst>
      <p:ext uri="{BB962C8B-B14F-4D97-AF65-F5344CB8AC3E}">
        <p14:creationId xmlns:p14="http://schemas.microsoft.com/office/powerpoint/2010/main" val="423751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B54C8-CF12-FBCD-10AA-446057DD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980F4-7B9D-0A9F-C177-DC5E0B55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213F-D88A-9D43-89BD-25A189C1B43D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6D649-C6BC-9069-DBF9-4A90B1DC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08073-E821-6962-3423-59EDEF68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0" t="22264" r="81805" b="72595"/>
          <a:stretch/>
        </p:blipFill>
        <p:spPr>
          <a:xfrm>
            <a:off x="100139" y="2771319"/>
            <a:ext cx="424321" cy="821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A982D-96F7-61C5-54F8-4396CE1F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61" t="11364" r="18636" b="81747"/>
          <a:stretch/>
        </p:blipFill>
        <p:spPr>
          <a:xfrm>
            <a:off x="1789058" y="136525"/>
            <a:ext cx="8613884" cy="1252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30464-DECE-2068-5CB1-5605F2D2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94" t="7558" r="16254" b="80671"/>
          <a:stretch/>
        </p:blipFill>
        <p:spPr>
          <a:xfrm>
            <a:off x="524460" y="2241577"/>
            <a:ext cx="7962753" cy="1881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B2CAA4-E481-8647-ADB0-60D3A48E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73" t="41703" r="44897" b="57047"/>
          <a:stretch/>
        </p:blipFill>
        <p:spPr>
          <a:xfrm>
            <a:off x="4069355" y="4140526"/>
            <a:ext cx="872961" cy="1997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0277CD-CB10-C1C2-9F98-41B9B7E615D8}"/>
              </a:ext>
            </a:extLst>
          </p:cNvPr>
          <p:cNvSpPr/>
          <p:nvPr/>
        </p:nvSpPr>
        <p:spPr>
          <a:xfrm>
            <a:off x="1070762" y="2399302"/>
            <a:ext cx="1203983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8BC4D-FCC0-3FD2-3BD0-374F7EFD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907" y="1503663"/>
            <a:ext cx="2323633" cy="2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908D6C-ED84-59A1-5EB4-C7E95C43EFDD}"/>
              </a:ext>
            </a:extLst>
          </p:cNvPr>
          <p:cNvSpPr txBox="1"/>
          <p:nvPr/>
        </p:nvSpPr>
        <p:spPr>
          <a:xfrm>
            <a:off x="9167758" y="4542912"/>
            <a:ext cx="2675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www.rkm.com.au</a:t>
            </a:r>
            <a:r>
              <a:rPr lang="en-US" sz="1200" dirty="0"/>
              <a:t>/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C4EB2D2-807E-7409-BF27-BE3973308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486" y="4974980"/>
            <a:ext cx="9724826" cy="1996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Paraphrased from Girish 2007: </a:t>
            </a:r>
            <a:r>
              <a:rPr lang="en-US" sz="2000" i="1" dirty="0"/>
              <a:t>Fe He-⍺/Ly-⍺ ratio of 0.82±0.18 suggests an ionization temperature of 12.4±1.1 keV (~1.4×10</a:t>
            </a:r>
            <a:r>
              <a:rPr lang="en-US" sz="2000" i="1" baseline="30000" dirty="0"/>
              <a:t>8</a:t>
            </a:r>
            <a:r>
              <a:rPr lang="en-US" sz="2000" i="1" dirty="0"/>
              <a:t>±1.3×10</a:t>
            </a:r>
            <a:r>
              <a:rPr lang="en-US" sz="2000" i="1" baseline="30000" dirty="0"/>
              <a:t>7</a:t>
            </a:r>
            <a:r>
              <a:rPr lang="en-US" sz="2000" i="1" dirty="0"/>
              <a:t> K) using calculations of </a:t>
            </a:r>
            <a:r>
              <a:rPr lang="en-US" sz="2000" i="1" dirty="0" err="1"/>
              <a:t>Mewe</a:t>
            </a:r>
            <a:r>
              <a:rPr lang="en-US" sz="2000" i="1" dirty="0"/>
              <a:t> 1985.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D8CB025-3037-3CE7-7AD7-9F746906D6C4}"/>
              </a:ext>
            </a:extLst>
          </p:cNvPr>
          <p:cNvSpPr txBox="1">
            <a:spLocks/>
          </p:cNvSpPr>
          <p:nvPr/>
        </p:nvSpPr>
        <p:spPr>
          <a:xfrm>
            <a:off x="1741714" y="6080303"/>
            <a:ext cx="8708571" cy="199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Question: What temperature uncertainty do we get from experiments?</a:t>
            </a:r>
          </a:p>
        </p:txBody>
      </p:sp>
    </p:spTree>
    <p:extLst>
      <p:ext uri="{BB962C8B-B14F-4D97-AF65-F5344CB8AC3E}">
        <p14:creationId xmlns:p14="http://schemas.microsoft.com/office/powerpoint/2010/main" val="397154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1D83F-73FA-C15D-6CA0-CA828B77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12084-7C6F-D245-BFB6-8ED8F61D48B1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CF658-6137-36BB-C583-942573FE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BC1ED-8CC2-C65E-7C5C-85DBB020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2791" y="323203"/>
            <a:ext cx="11406418" cy="6033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174DA9-29D6-7658-B901-3E1DAA24E141}"/>
              </a:ext>
            </a:extLst>
          </p:cNvPr>
          <p:cNvSpPr txBox="1"/>
          <p:nvPr/>
        </p:nvSpPr>
        <p:spPr>
          <a:xfrm>
            <a:off x="5966443" y="5070630"/>
            <a:ext cx="359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Donets 1981</a:t>
            </a:r>
          </a:p>
          <a:p>
            <a:r>
              <a:rPr lang="en-US" dirty="0"/>
              <a:t>Method: Electron beam ion 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EF1AB-24DF-9872-5455-0ADCECC61C39}"/>
              </a:ext>
            </a:extLst>
          </p:cNvPr>
          <p:cNvSpPr txBox="1"/>
          <p:nvPr/>
        </p:nvSpPr>
        <p:spPr>
          <a:xfrm>
            <a:off x="2417242" y="3926881"/>
            <a:ext cx="575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No data points at low energies make fitting difficult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06F6EBA-DEF3-A79F-FD1D-144C85C22766}"/>
              </a:ext>
            </a:extLst>
          </p:cNvPr>
          <p:cNvSpPr/>
          <p:nvPr/>
        </p:nvSpPr>
        <p:spPr>
          <a:xfrm rot="14818730">
            <a:off x="2079573" y="2846686"/>
            <a:ext cx="1240814" cy="5379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31E93-B6CA-128F-A6A9-827F32A7A0D9}"/>
              </a:ext>
            </a:extLst>
          </p:cNvPr>
          <p:cNvSpPr txBox="1"/>
          <p:nvPr/>
        </p:nvSpPr>
        <p:spPr>
          <a:xfrm>
            <a:off x="4433910" y="640980"/>
            <a:ext cx="3324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He-like O ionizing to H-like O</a:t>
            </a:r>
          </a:p>
        </p:txBody>
      </p:sp>
    </p:spTree>
    <p:extLst>
      <p:ext uri="{BB962C8B-B14F-4D97-AF65-F5344CB8AC3E}">
        <p14:creationId xmlns:p14="http://schemas.microsoft.com/office/powerpoint/2010/main" val="177233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C88AB-B744-E849-535E-D17E65FE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9DCBB5-CD11-F619-1C1B-47072423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E451-E26B-514B-902A-B49895E18C07}" type="datetime1">
              <a:rPr lang="en-US" smtClean="0"/>
              <a:t>6/8/25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1DA84-0436-6ECF-B02D-BD3F3661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21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84A2FE-51CC-7381-DEBB-FC238B9D1B6A}"/>
              </a:ext>
            </a:extLst>
          </p:cNvPr>
          <p:cNvSpPr/>
          <p:nvPr/>
        </p:nvSpPr>
        <p:spPr>
          <a:xfrm>
            <a:off x="8321675" y="1965325"/>
            <a:ext cx="9588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85AEB-69BE-26E3-D928-D45F4B463552}"/>
              </a:ext>
            </a:extLst>
          </p:cNvPr>
          <p:cNvSpPr txBox="1"/>
          <p:nvPr/>
        </p:nvSpPr>
        <p:spPr>
          <a:xfrm>
            <a:off x="7096992" y="6287682"/>
            <a:ext cx="3695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Data from Stenke 1999 (Crossed-beam)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4882E-D1DB-5622-13AF-393D3A6C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8403" y="136525"/>
            <a:ext cx="11575194" cy="61330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C77F99-C159-0119-94AB-6E51AEBF38EF}"/>
              </a:ext>
            </a:extLst>
          </p:cNvPr>
          <p:cNvSpPr/>
          <p:nvPr/>
        </p:nvSpPr>
        <p:spPr>
          <a:xfrm>
            <a:off x="1551709" y="1427018"/>
            <a:ext cx="4114800" cy="42117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7B5E2-C5CA-98E3-44EA-3BAFBA7CA55C}"/>
              </a:ext>
            </a:extLst>
          </p:cNvPr>
          <p:cNvSpPr txBox="1"/>
          <p:nvPr/>
        </p:nvSpPr>
        <p:spPr>
          <a:xfrm>
            <a:off x="5666509" y="3028890"/>
            <a:ext cx="5680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Large metastable signal skews cross section data </a:t>
            </a:r>
          </a:p>
        </p:txBody>
      </p:sp>
    </p:spTree>
    <p:extLst>
      <p:ext uri="{BB962C8B-B14F-4D97-AF65-F5344CB8AC3E}">
        <p14:creationId xmlns:p14="http://schemas.microsoft.com/office/powerpoint/2010/main" val="3912515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1CD78-2EC2-73A8-1CDC-C7D50741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6261-75DA-0EC7-2FB7-AA2E9452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903CD95-273A-3532-A53F-64FAFD1056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382417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3DA86B1-88B3-C016-F3E2-E59A5FE7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B887F-5BD8-3E43-A9DF-DE55ACC5ED76}" type="datetime1">
              <a:rPr lang="en-US" smtClean="0"/>
              <a:t>6/8/25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8B36CE0-CA63-A1E3-6E04-3A582146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84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DB99-D280-624E-9E6E-667B9D8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He-⍺/Ly-⍺ Diagnostic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80F3DF-F8C6-7CAA-CDCD-8F92136798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282088" y="1690688"/>
            <a:ext cx="9627824" cy="511892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82DABB-E6B1-2C14-A14D-9B54BDC4E38E}"/>
              </a:ext>
            </a:extLst>
          </p:cNvPr>
          <p:cNvSpPr txBox="1"/>
          <p:nvPr/>
        </p:nvSpPr>
        <p:spPr>
          <a:xfrm>
            <a:off x="2209800" y="4511677"/>
            <a:ext cx="10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56F25-2055-1313-7C0F-AB9FAC7232E3}"/>
              </a:ext>
            </a:extLst>
          </p:cNvPr>
          <p:cNvSpPr txBox="1"/>
          <p:nvPr/>
        </p:nvSpPr>
        <p:spPr>
          <a:xfrm>
            <a:off x="4035537" y="5341312"/>
            <a:ext cx="10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±8%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DD4FB-6C9C-AE10-3DE4-C48666771858}"/>
              </a:ext>
            </a:extLst>
          </p:cNvPr>
          <p:cNvSpPr txBox="1"/>
          <p:nvPr/>
        </p:nvSpPr>
        <p:spPr>
          <a:xfrm>
            <a:off x="7119044" y="5440570"/>
            <a:ext cx="10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94%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867FED-1E21-95A3-3738-47DC4CDEB86D}"/>
              </a:ext>
            </a:extLst>
          </p:cNvPr>
          <p:cNvCxnSpPr>
            <a:cxnSpLocks/>
          </p:cNvCxnSpPr>
          <p:nvPr/>
        </p:nvCxnSpPr>
        <p:spPr>
          <a:xfrm>
            <a:off x="2391988" y="4362550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83860B-6BCF-087B-B3CC-CD727E6785DC}"/>
              </a:ext>
            </a:extLst>
          </p:cNvPr>
          <p:cNvCxnSpPr>
            <a:cxnSpLocks/>
          </p:cNvCxnSpPr>
          <p:nvPr/>
        </p:nvCxnSpPr>
        <p:spPr>
          <a:xfrm>
            <a:off x="2625090" y="4362650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6DBE47-A590-1DF0-12F9-393C89406659}"/>
              </a:ext>
            </a:extLst>
          </p:cNvPr>
          <p:cNvCxnSpPr>
            <a:cxnSpLocks/>
          </p:cNvCxnSpPr>
          <p:nvPr/>
        </p:nvCxnSpPr>
        <p:spPr>
          <a:xfrm>
            <a:off x="4067753" y="5266700"/>
            <a:ext cx="5232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41264-354F-931D-F14E-DBA43677E3D1}"/>
              </a:ext>
            </a:extLst>
          </p:cNvPr>
          <p:cNvCxnSpPr>
            <a:cxnSpLocks/>
          </p:cNvCxnSpPr>
          <p:nvPr/>
        </p:nvCxnSpPr>
        <p:spPr>
          <a:xfrm>
            <a:off x="4069022" y="5192087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DA4F6C-75FF-9298-C815-0594B1BCBDDD}"/>
              </a:ext>
            </a:extLst>
          </p:cNvPr>
          <p:cNvCxnSpPr>
            <a:cxnSpLocks/>
          </p:cNvCxnSpPr>
          <p:nvPr/>
        </p:nvCxnSpPr>
        <p:spPr>
          <a:xfrm>
            <a:off x="4591050" y="5192087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8ACE9F-8AFA-A942-7733-83930A9A48F1}"/>
              </a:ext>
            </a:extLst>
          </p:cNvPr>
          <p:cNvCxnSpPr>
            <a:cxnSpLocks/>
          </p:cNvCxnSpPr>
          <p:nvPr/>
        </p:nvCxnSpPr>
        <p:spPr>
          <a:xfrm>
            <a:off x="6484620" y="6107129"/>
            <a:ext cx="41805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F150AD-029A-E065-DD47-B9A97CDDFA60}"/>
              </a:ext>
            </a:extLst>
          </p:cNvPr>
          <p:cNvCxnSpPr>
            <a:cxnSpLocks/>
          </p:cNvCxnSpPr>
          <p:nvPr/>
        </p:nvCxnSpPr>
        <p:spPr>
          <a:xfrm>
            <a:off x="6484620" y="6031872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B89277-C46D-E4B8-513B-393B6ACC33FE}"/>
              </a:ext>
            </a:extLst>
          </p:cNvPr>
          <p:cNvCxnSpPr>
            <a:cxnSpLocks/>
          </p:cNvCxnSpPr>
          <p:nvPr/>
        </p:nvCxnSpPr>
        <p:spPr>
          <a:xfrm>
            <a:off x="10665125" y="6031873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2802997D-C41E-0931-8EBF-6DF79063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B915-BF73-3947-9B1E-F8AEB66EAB21}" type="datetime1">
              <a:rPr lang="en-US" smtClean="0"/>
              <a:t>6/8/25</a:t>
            </a:fld>
            <a:endParaRPr lang="en-US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01D44D1-7513-D816-CB19-859C78CF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23</a:t>
            </a:fld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E9B4EE-4C25-6A81-C437-7EA92B664AEC}"/>
              </a:ext>
            </a:extLst>
          </p:cNvPr>
          <p:cNvCxnSpPr>
            <a:cxnSpLocks/>
          </p:cNvCxnSpPr>
          <p:nvPr/>
        </p:nvCxnSpPr>
        <p:spPr>
          <a:xfrm>
            <a:off x="2391988" y="4437163"/>
            <a:ext cx="2331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505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8A6E4-1B65-6233-B0B9-E20037F1C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156E99-7994-C229-10AD-46AC1562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39" b="2439"/>
          <a:stretch/>
        </p:blipFill>
        <p:spPr>
          <a:xfrm>
            <a:off x="387020" y="45745"/>
            <a:ext cx="11417960" cy="6039252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D94C97-704C-1BA5-2A79-959FF42C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267B-5E95-E344-A0A5-7A9BD33781E1}" type="datetime1">
              <a:rPr lang="en-US" smtClean="0"/>
              <a:t>6/8/25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0E600-2186-A5E4-18AE-F502A3AC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E48B1-87B3-DB9F-0F30-4E99880BF587}"/>
              </a:ext>
            </a:extLst>
          </p:cNvPr>
          <p:cNvSpPr txBox="1"/>
          <p:nvPr/>
        </p:nvSpPr>
        <p:spPr>
          <a:xfrm>
            <a:off x="8063346" y="40042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He-Like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4B65D-8058-51DD-E1F7-D320AED2D9CF}"/>
              </a:ext>
            </a:extLst>
          </p:cNvPr>
          <p:cNvSpPr txBox="1"/>
          <p:nvPr/>
        </p:nvSpPr>
        <p:spPr>
          <a:xfrm>
            <a:off x="9088582" y="272867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H-Like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38337-6B4C-C683-4269-0C83CEF3A3EF}"/>
              </a:ext>
            </a:extLst>
          </p:cNvPr>
          <p:cNvSpPr txBox="1"/>
          <p:nvPr/>
        </p:nvSpPr>
        <p:spPr>
          <a:xfrm>
            <a:off x="7038110" y="40367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Shell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50F31-56D8-FA04-EBEC-9E5AA73E140B}"/>
              </a:ext>
            </a:extLst>
          </p:cNvPr>
          <p:cNvSpPr txBox="1"/>
          <p:nvPr/>
        </p:nvSpPr>
        <p:spPr>
          <a:xfrm>
            <a:off x="5818909" y="3530023"/>
            <a:ext cx="581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 18+ to 22+:  No experimental data (using </a:t>
            </a:r>
            <a:r>
              <a:rPr lang="en-US" dirty="0" err="1"/>
              <a:t>Urdampilleta</a:t>
            </a:r>
            <a:r>
              <a:rPr lang="en-US" dirty="0"/>
              <a:t>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A35D4A4-95B6-C0D2-D289-33914E357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50771"/>
              </p:ext>
            </p:extLst>
          </p:nvPr>
        </p:nvGraphicFramePr>
        <p:xfrm>
          <a:off x="2431474" y="6202655"/>
          <a:ext cx="7973289" cy="609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57763">
                  <a:extLst>
                    <a:ext uri="{9D8B030D-6E8A-4147-A177-3AD203B41FA5}">
                      <a16:colId xmlns:a16="http://schemas.microsoft.com/office/drawing/2014/main" val="587530040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140077904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850910517"/>
                    </a:ext>
                  </a:extLst>
                </a:gridCol>
              </a:tblGrid>
              <a:tr h="297139">
                <a:tc>
                  <a:txBody>
                    <a:bodyPr/>
                    <a:lstStyle/>
                    <a:p>
                      <a:r>
                        <a:rPr lang="en-US" sz="1400" b="0" dirty="0"/>
                        <a:t>Fe 25+ (H-like)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O’Rourke 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Electron beam ion 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68774"/>
                  </a:ext>
                </a:extLst>
              </a:tr>
              <a:tr h="301266">
                <a:tc>
                  <a:txBody>
                    <a:bodyPr/>
                    <a:lstStyle/>
                    <a:p>
                      <a:r>
                        <a:rPr lang="en-US" sz="1400" dirty="0"/>
                        <a:t>Fe 24+ (He-like)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Yang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Electron beam ion 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1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650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413F5-F51A-E6F7-05CD-292BCE92D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13472A-7FD5-7BB7-4BB0-4C7B66CF43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88" y="1690688"/>
            <a:ext cx="9604872" cy="5097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0F450D-F51D-F1B2-A2C7-8FC664E3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Iron He-⍺/Ly-⍺ Diagnostic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F375B-D043-82F1-11F4-0137DC13B340}"/>
              </a:ext>
            </a:extLst>
          </p:cNvPr>
          <p:cNvSpPr txBox="1"/>
          <p:nvPr/>
        </p:nvSpPr>
        <p:spPr>
          <a:xfrm>
            <a:off x="2170324" y="4797980"/>
            <a:ext cx="155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20%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E00AF-17DB-9EEB-C583-2161E52D4957}"/>
              </a:ext>
            </a:extLst>
          </p:cNvPr>
          <p:cNvSpPr txBox="1"/>
          <p:nvPr/>
        </p:nvSpPr>
        <p:spPr>
          <a:xfrm>
            <a:off x="4272710" y="5380038"/>
            <a:ext cx="155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30%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1E6FF-D399-2C77-2D7D-ABBEB0BA6538}"/>
              </a:ext>
            </a:extLst>
          </p:cNvPr>
          <p:cNvSpPr txBox="1"/>
          <p:nvPr/>
        </p:nvSpPr>
        <p:spPr>
          <a:xfrm>
            <a:off x="7399664" y="5929045"/>
            <a:ext cx="155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47%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8A4DB7-9A5F-0F72-6D89-C6DA4D81A4F4}"/>
              </a:ext>
            </a:extLst>
          </p:cNvPr>
          <p:cNvCxnSpPr>
            <a:cxnSpLocks/>
          </p:cNvCxnSpPr>
          <p:nvPr/>
        </p:nvCxnSpPr>
        <p:spPr>
          <a:xfrm>
            <a:off x="2205038" y="4670612"/>
            <a:ext cx="8429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2EE450-39A5-1F26-0D7C-4D534E558296}"/>
              </a:ext>
            </a:extLst>
          </p:cNvPr>
          <p:cNvCxnSpPr>
            <a:cxnSpLocks/>
          </p:cNvCxnSpPr>
          <p:nvPr/>
        </p:nvCxnSpPr>
        <p:spPr>
          <a:xfrm>
            <a:off x="2206307" y="459599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AB0D61-3B56-57BF-DB3A-564884D50E1D}"/>
              </a:ext>
            </a:extLst>
          </p:cNvPr>
          <p:cNvCxnSpPr>
            <a:cxnSpLocks/>
          </p:cNvCxnSpPr>
          <p:nvPr/>
        </p:nvCxnSpPr>
        <p:spPr>
          <a:xfrm>
            <a:off x="3048000" y="459599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A81B60-75C3-3279-82C6-61A083BB1909}"/>
              </a:ext>
            </a:extLst>
          </p:cNvPr>
          <p:cNvCxnSpPr>
            <a:cxnSpLocks/>
          </p:cNvCxnSpPr>
          <p:nvPr/>
        </p:nvCxnSpPr>
        <p:spPr>
          <a:xfrm>
            <a:off x="4170029" y="5251302"/>
            <a:ext cx="11798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50196-E520-31D6-B2AA-FDA8850A044E}"/>
              </a:ext>
            </a:extLst>
          </p:cNvPr>
          <p:cNvCxnSpPr>
            <a:cxnSpLocks/>
          </p:cNvCxnSpPr>
          <p:nvPr/>
        </p:nvCxnSpPr>
        <p:spPr>
          <a:xfrm>
            <a:off x="4171298" y="517668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05C629-B74F-A6DB-089D-38D105D02A1D}"/>
              </a:ext>
            </a:extLst>
          </p:cNvPr>
          <p:cNvCxnSpPr>
            <a:cxnSpLocks/>
          </p:cNvCxnSpPr>
          <p:nvPr/>
        </p:nvCxnSpPr>
        <p:spPr>
          <a:xfrm>
            <a:off x="5349541" y="517668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99B82F-4CB3-B09B-E07E-049D25CD34D8}"/>
              </a:ext>
            </a:extLst>
          </p:cNvPr>
          <p:cNvCxnSpPr>
            <a:cxnSpLocks/>
          </p:cNvCxnSpPr>
          <p:nvPr/>
        </p:nvCxnSpPr>
        <p:spPr>
          <a:xfrm>
            <a:off x="6906879" y="5829152"/>
            <a:ext cx="193867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B4D643-65E3-8C66-D612-49F7897D959E}"/>
              </a:ext>
            </a:extLst>
          </p:cNvPr>
          <p:cNvCxnSpPr>
            <a:cxnSpLocks/>
          </p:cNvCxnSpPr>
          <p:nvPr/>
        </p:nvCxnSpPr>
        <p:spPr>
          <a:xfrm>
            <a:off x="6908148" y="575453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34ADF7-63D0-2376-E3E3-19145EE0653E}"/>
              </a:ext>
            </a:extLst>
          </p:cNvPr>
          <p:cNvCxnSpPr>
            <a:cxnSpLocks/>
          </p:cNvCxnSpPr>
          <p:nvPr/>
        </p:nvCxnSpPr>
        <p:spPr>
          <a:xfrm>
            <a:off x="8845550" y="575453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821FCD03-6A7D-96AA-43FF-106E18B2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D62D-6057-714E-8E81-C3DCF23D1389}" type="datetime1">
              <a:rPr lang="en-US" smtClean="0"/>
              <a:t>6/8/25</a:t>
            </a:fld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BD89E03C-C270-A3E5-E86B-1148435A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06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15838-A39B-C5D5-68CD-0724346D1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EC46-5BE3-556C-2728-89CEB29F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1D07-4DB8-0049-AEA5-0162601FCF77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3A0F1-3097-554D-0634-4016F18F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F8E97-B03B-E5A6-D9AF-E497895F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0" t="22264" r="81805" b="72595"/>
          <a:stretch/>
        </p:blipFill>
        <p:spPr>
          <a:xfrm>
            <a:off x="100139" y="2771319"/>
            <a:ext cx="424321" cy="821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36325-BC4A-7458-E7E0-839D0983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61" t="11364" r="18636" b="81747"/>
          <a:stretch/>
        </p:blipFill>
        <p:spPr>
          <a:xfrm>
            <a:off x="1789058" y="136525"/>
            <a:ext cx="8613884" cy="1252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D37EB7-DE0A-12CE-2517-E0614B74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94" t="7558" r="16254" b="80671"/>
          <a:stretch/>
        </p:blipFill>
        <p:spPr>
          <a:xfrm>
            <a:off x="524460" y="2241577"/>
            <a:ext cx="7962753" cy="1881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DB7184-D310-9D07-691D-E49284B0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73" t="41703" r="44897" b="57047"/>
          <a:stretch/>
        </p:blipFill>
        <p:spPr>
          <a:xfrm>
            <a:off x="4069355" y="4140526"/>
            <a:ext cx="872961" cy="1997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6F83D4C-0669-D159-4230-8B2BE27F20F1}"/>
              </a:ext>
            </a:extLst>
          </p:cNvPr>
          <p:cNvSpPr/>
          <p:nvPr/>
        </p:nvSpPr>
        <p:spPr>
          <a:xfrm>
            <a:off x="1070762" y="2399302"/>
            <a:ext cx="1203983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03334A-3090-72D2-F59C-C2CBE4D36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907" y="1503663"/>
            <a:ext cx="2323633" cy="2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28732B-7515-A4EC-3FC1-E2F9F4D44C67}"/>
              </a:ext>
            </a:extLst>
          </p:cNvPr>
          <p:cNvSpPr txBox="1"/>
          <p:nvPr/>
        </p:nvSpPr>
        <p:spPr>
          <a:xfrm>
            <a:off x="9167758" y="4542912"/>
            <a:ext cx="2675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www.rkm.com.au</a:t>
            </a:r>
            <a:r>
              <a:rPr lang="en-US" sz="1200" dirty="0"/>
              <a:t>/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FCBCF7-FCCA-0CB5-8C38-9AC6360F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486" y="4974980"/>
            <a:ext cx="9724826" cy="1996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Paraphrased from Girish 2007: </a:t>
            </a:r>
            <a:r>
              <a:rPr lang="en-US" sz="2000" i="1" dirty="0"/>
              <a:t>Fe He-⍺/Ly-⍺ ratio of 0.82±0.18 suggests an ionization temperature of 12.4±1.1 keV (~1.4×10</a:t>
            </a:r>
            <a:r>
              <a:rPr lang="en-US" sz="2000" i="1" baseline="30000" dirty="0"/>
              <a:t>8</a:t>
            </a:r>
            <a:r>
              <a:rPr lang="en-US" sz="2000" i="1" dirty="0"/>
              <a:t>±1.3×10</a:t>
            </a:r>
            <a:r>
              <a:rPr lang="en-US" sz="2000" i="1" baseline="30000" dirty="0"/>
              <a:t>7</a:t>
            </a:r>
            <a:r>
              <a:rPr lang="en-US" sz="2000" i="1" dirty="0"/>
              <a:t> K) using calculations of </a:t>
            </a:r>
            <a:r>
              <a:rPr lang="en-US" sz="2000" i="1" dirty="0" err="1"/>
              <a:t>Mewe</a:t>
            </a:r>
            <a:r>
              <a:rPr lang="en-US" sz="2000" i="1" dirty="0"/>
              <a:t> 1985.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ED2B72E-093B-B442-F359-82811D63AA20}"/>
              </a:ext>
            </a:extLst>
          </p:cNvPr>
          <p:cNvSpPr txBox="1">
            <a:spLocks/>
          </p:cNvSpPr>
          <p:nvPr/>
        </p:nvSpPr>
        <p:spPr>
          <a:xfrm>
            <a:off x="1940115" y="6096253"/>
            <a:ext cx="8311769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highlight>
                  <a:srgbClr val="FFFF00"/>
                </a:highlight>
              </a:rPr>
              <a:t>Question: What temperature uncertainty do we get from experiments?</a:t>
            </a:r>
          </a:p>
        </p:txBody>
      </p:sp>
    </p:spTree>
    <p:extLst>
      <p:ext uri="{BB962C8B-B14F-4D97-AF65-F5344CB8AC3E}">
        <p14:creationId xmlns:p14="http://schemas.microsoft.com/office/powerpoint/2010/main" val="1371097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3261-ABCB-AE23-FD2D-70A2001F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063F9-F916-4428-82FB-81F549A27A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88" y="1690688"/>
            <a:ext cx="9604872" cy="5097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BB6E20-D479-68DB-7565-1DA219F0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Iron He-⍺/Ly-⍺ Diagnostic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46853DDD-8607-1CCC-ACF4-A0FBE56A7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BB6C-279A-C447-AC58-E67E39D5C698}" type="datetime1">
              <a:rPr lang="en-US" smtClean="0"/>
              <a:t>6/8/25</a:t>
            </a:fld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8703BD1-C0A6-EE29-73CA-CA7FB66B5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240C8-FB0E-C915-54A6-7364D75E5C06}"/>
              </a:ext>
            </a:extLst>
          </p:cNvPr>
          <p:cNvSpPr txBox="1"/>
          <p:nvPr/>
        </p:nvSpPr>
        <p:spPr>
          <a:xfrm>
            <a:off x="4452853" y="5416807"/>
            <a:ext cx="266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± 42% </a:t>
            </a:r>
          </a:p>
          <a:p>
            <a:r>
              <a:rPr lang="en-US" dirty="0">
                <a:highlight>
                  <a:srgbClr val="FFFF00"/>
                </a:highlight>
              </a:rPr>
              <a:t>(± 9% from Girish 2007)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451E54-526C-77A7-642A-D835A1458126}"/>
              </a:ext>
            </a:extLst>
          </p:cNvPr>
          <p:cNvCxnSpPr>
            <a:cxnSpLocks/>
          </p:cNvCxnSpPr>
          <p:nvPr/>
        </p:nvCxnSpPr>
        <p:spPr>
          <a:xfrm>
            <a:off x="4272710" y="5282969"/>
            <a:ext cx="12453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4DD86-D9F8-7FBE-10D2-98995F1CC40D}"/>
              </a:ext>
            </a:extLst>
          </p:cNvPr>
          <p:cNvCxnSpPr>
            <a:cxnSpLocks/>
          </p:cNvCxnSpPr>
          <p:nvPr/>
        </p:nvCxnSpPr>
        <p:spPr>
          <a:xfrm>
            <a:off x="4273979" y="5208356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BC6DFE-7583-4898-0D6C-856599CCCA24}"/>
              </a:ext>
            </a:extLst>
          </p:cNvPr>
          <p:cNvCxnSpPr>
            <a:cxnSpLocks/>
          </p:cNvCxnSpPr>
          <p:nvPr/>
        </p:nvCxnSpPr>
        <p:spPr>
          <a:xfrm>
            <a:off x="5518068" y="5208356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D577C7-D71C-BB6F-C223-5E341606EE9E}"/>
              </a:ext>
            </a:extLst>
          </p:cNvPr>
          <p:cNvCxnSpPr>
            <a:cxnSpLocks/>
          </p:cNvCxnSpPr>
          <p:nvPr/>
        </p:nvCxnSpPr>
        <p:spPr>
          <a:xfrm flipV="1">
            <a:off x="4842076" y="5233784"/>
            <a:ext cx="0" cy="1338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979DCD-2DFB-398A-3B25-7D149981965C}"/>
              </a:ext>
            </a:extLst>
          </p:cNvPr>
          <p:cNvCxnSpPr>
            <a:cxnSpLocks/>
          </p:cNvCxnSpPr>
          <p:nvPr/>
        </p:nvCxnSpPr>
        <p:spPr>
          <a:xfrm flipH="1">
            <a:off x="4772440" y="5228790"/>
            <a:ext cx="13927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58ECC6-542D-D898-46B8-C43ACAF04600}"/>
              </a:ext>
            </a:extLst>
          </p:cNvPr>
          <p:cNvCxnSpPr>
            <a:cxnSpLocks/>
          </p:cNvCxnSpPr>
          <p:nvPr/>
        </p:nvCxnSpPr>
        <p:spPr>
          <a:xfrm flipH="1">
            <a:off x="4772440" y="5367622"/>
            <a:ext cx="13927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751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D29A-82D1-F427-1A3D-7F53D1A3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6F65-7DD9-4D6A-C3A3-5D727739A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6525" cy="4351338"/>
          </a:xfrm>
        </p:spPr>
        <p:txBody>
          <a:bodyPr>
            <a:normAutofit/>
          </a:bodyPr>
          <a:lstStyle/>
          <a:p>
            <a:r>
              <a:rPr lang="en-US" dirty="0"/>
              <a:t>Experimental data is not available for Fe</a:t>
            </a:r>
            <a:r>
              <a:rPr lang="en-US" baseline="30000" dirty="0"/>
              <a:t>18+</a:t>
            </a:r>
            <a:r>
              <a:rPr lang="en-US" dirty="0"/>
              <a:t> through Fe</a:t>
            </a:r>
            <a:r>
              <a:rPr lang="en-US" baseline="30000" dirty="0"/>
              <a:t>22+</a:t>
            </a:r>
            <a:r>
              <a:rPr lang="en-US" dirty="0"/>
              <a:t> </a:t>
            </a:r>
          </a:p>
          <a:p>
            <a:r>
              <a:rPr lang="en-US" dirty="0"/>
              <a:t>High quality experimental data is needed for many ions of O and Fe</a:t>
            </a:r>
          </a:p>
          <a:p>
            <a:pPr lvl="1"/>
            <a:r>
              <a:rPr lang="en-US" dirty="0"/>
              <a:t>Many data points, broad range of energies</a:t>
            </a:r>
          </a:p>
          <a:p>
            <a:pPr lvl="1"/>
            <a:r>
              <a:rPr lang="en-US" dirty="0"/>
              <a:t>Metastable 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Integrating uncertainties remains an unsolved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E669C-C1B3-4123-A73A-2279246BC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0D613-4E64-3745-A393-8F759B78992D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504A1-C3C6-41F9-442E-A1FC0A08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08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6310-6B68-3CBF-22C2-4E754013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5251-5655-5B6B-60C0-9F0CE8C02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gratefully acknowledge funding from CHANDRA theory grant TM3-24004X.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4AC04-029F-DDE5-0394-EAB96A6FE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4A22-5775-3440-948D-4272A301B87E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28BBE-B875-1F0E-A152-B43ED44A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29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8810A7B-9DA1-6CC1-77D7-ABFD55A0F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8763"/>
            <a:ext cx="502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37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245A-6E9E-9B8E-6794-7FFE17EF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26EF9-7821-6A58-A339-69820FC94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Interpreting spectra from </a:t>
            </a:r>
            <a:r>
              <a:rPr lang="en-US" dirty="0" err="1"/>
              <a:t>collisionally</a:t>
            </a:r>
            <a:r>
              <a:rPr lang="en-US" dirty="0"/>
              <a:t> ionized plasmas requires accurate atomic data (rates, intensity ratios)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work examines existing experimental electron impact ionization (EII) data for Fe and O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against the latest compilation (</a:t>
            </a:r>
            <a:r>
              <a:rPr lang="en-US" dirty="0" err="1"/>
              <a:t>Urdampilleta</a:t>
            </a:r>
            <a:r>
              <a:rPr lang="en-US" dirty="0"/>
              <a:t> 2017)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uncertainties for line ratio diagnostics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FBD6-8618-B27E-C339-14E4C2CD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FDB8-1A8F-6F48-B407-793A72F36328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2DC95-BD70-9CA7-3FD3-1634E7DC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5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8F8E93-F6CD-2B61-BFAC-91A5C132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96AFD3-882A-7B11-E482-9FA915D6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148D-B128-C647-845D-4A311919A78B}" type="datetime1">
              <a:rPr lang="en-US" smtClean="0"/>
              <a:t>6/8/25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638C7-B66E-95FC-02C6-D5CD54DA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30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8EA5DD-85C3-D102-8315-5CFDDEF464CB}"/>
              </a:ext>
            </a:extLst>
          </p:cNvPr>
          <p:cNvSpPr/>
          <p:nvPr/>
        </p:nvSpPr>
        <p:spPr>
          <a:xfrm>
            <a:off x="8321675" y="1965325"/>
            <a:ext cx="9588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084D09-6AE2-5740-03EC-C0227A87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32" r="7522"/>
          <a:stretch/>
        </p:blipFill>
        <p:spPr>
          <a:xfrm>
            <a:off x="6047509" y="965189"/>
            <a:ext cx="6144491" cy="4660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F93DD-F8E6-E195-064D-AB771C61F6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32" r="7321"/>
          <a:stretch/>
        </p:blipFill>
        <p:spPr>
          <a:xfrm>
            <a:off x="-15875" y="965190"/>
            <a:ext cx="6144491" cy="4660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5EB8B5-B37C-07FF-A01B-0C1B90628B91}"/>
              </a:ext>
            </a:extLst>
          </p:cNvPr>
          <p:cNvSpPr txBox="1"/>
          <p:nvPr/>
        </p:nvSpPr>
        <p:spPr>
          <a:xfrm>
            <a:off x="6428509" y="5918350"/>
            <a:ext cx="436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*Error bars are smaller than the point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0BFBB-C8C1-E986-F145-E829F9E2D73F}"/>
              </a:ext>
            </a:extLst>
          </p:cNvPr>
          <p:cNvSpPr txBox="1"/>
          <p:nvPr/>
        </p:nvSpPr>
        <p:spPr>
          <a:xfrm>
            <a:off x="7096992" y="6287682"/>
            <a:ext cx="3695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Data from Stenke 1999 (Crossed-beam)</a:t>
            </a:r>
          </a:p>
        </p:txBody>
      </p:sp>
    </p:spTree>
    <p:extLst>
      <p:ext uri="{BB962C8B-B14F-4D97-AF65-F5344CB8AC3E}">
        <p14:creationId xmlns:p14="http://schemas.microsoft.com/office/powerpoint/2010/main" val="98420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0F4F46A-B59A-282A-B354-0E65142E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FC0A-F7E2-3B29-6A24-132F5806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4561-238D-9E40-BDD9-0DF5F4BB2989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B3462-994F-238E-A3AF-5CE5160A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22877-0B63-77F0-1542-49F20F2E9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0" t="22264" r="81805" b="72595"/>
          <a:stretch/>
        </p:blipFill>
        <p:spPr>
          <a:xfrm>
            <a:off x="43289" y="2040310"/>
            <a:ext cx="424321" cy="821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C6D9EE-F32D-2CEA-9458-9AD0A7103F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61" t="11364" r="18636" b="78754"/>
          <a:stretch/>
        </p:blipFill>
        <p:spPr>
          <a:xfrm>
            <a:off x="2957744" y="39357"/>
            <a:ext cx="6276512" cy="1309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3EA16-B696-B872-28BD-3B9A56F48F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94" t="7558" r="16254" b="80671"/>
          <a:stretch/>
        </p:blipFill>
        <p:spPr>
          <a:xfrm>
            <a:off x="467610" y="1510568"/>
            <a:ext cx="7962753" cy="1881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B06DA-6E18-DA8F-2839-DE1BF05A9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48" t="80314" r="15649" b="7190"/>
          <a:stretch/>
        </p:blipFill>
        <p:spPr>
          <a:xfrm>
            <a:off x="388980" y="3921579"/>
            <a:ext cx="8041383" cy="1996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CED4D5-DC44-9427-9D32-3F6064A77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73" t="41703" r="44897" b="57047"/>
          <a:stretch/>
        </p:blipFill>
        <p:spPr>
          <a:xfrm>
            <a:off x="4012505" y="3409517"/>
            <a:ext cx="872961" cy="199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C144C3-E951-8C17-CA8E-FDE3C877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0" t="22264" r="81805" b="72595"/>
          <a:stretch/>
        </p:blipFill>
        <p:spPr>
          <a:xfrm>
            <a:off x="43288" y="4509212"/>
            <a:ext cx="424321" cy="8215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5F931A8-3AD0-22D4-2270-39366D9E49EB}"/>
              </a:ext>
            </a:extLst>
          </p:cNvPr>
          <p:cNvSpPr/>
          <p:nvPr/>
        </p:nvSpPr>
        <p:spPr>
          <a:xfrm>
            <a:off x="1013912" y="1668293"/>
            <a:ext cx="1203983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FA89FC-9537-EC8C-703A-D1AA576D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59" y="707977"/>
            <a:ext cx="2323633" cy="2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9C9F29-5A8C-903A-C669-2912544049D9}"/>
              </a:ext>
            </a:extLst>
          </p:cNvPr>
          <p:cNvSpPr txBox="1"/>
          <p:nvPr/>
        </p:nvSpPr>
        <p:spPr>
          <a:xfrm>
            <a:off x="8991610" y="3747226"/>
            <a:ext cx="2675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www.rkm.com.au</a:t>
            </a:r>
            <a:r>
              <a:rPr lang="en-US" sz="1200" dirty="0"/>
              <a:t>/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BD235D-3DBE-7966-0F95-1B4AF2C5AD43}"/>
              </a:ext>
            </a:extLst>
          </p:cNvPr>
          <p:cNvSpPr/>
          <p:nvPr/>
        </p:nvSpPr>
        <p:spPr>
          <a:xfrm>
            <a:off x="1218431" y="4123458"/>
            <a:ext cx="725715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67D40D-1F7F-E7B4-5C58-6C81376180A3}"/>
              </a:ext>
            </a:extLst>
          </p:cNvPr>
          <p:cNvSpPr/>
          <p:nvPr/>
        </p:nvSpPr>
        <p:spPr>
          <a:xfrm>
            <a:off x="5677946" y="4123458"/>
            <a:ext cx="1230086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5D23BF-876B-E830-606C-90E33FB4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8" y="4191878"/>
            <a:ext cx="3657854" cy="1996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Paraphrased from Girish 2007: </a:t>
            </a:r>
            <a:r>
              <a:rPr lang="en-US" sz="2000" i="1" dirty="0"/>
              <a:t>Fe He-⍺/Ly-⍺ ratio of 0.82±0.18 suggests an ionization temperature of 12.4±1.1 keV using calculations of </a:t>
            </a:r>
            <a:r>
              <a:rPr lang="en-US" sz="2000" i="1" dirty="0" err="1"/>
              <a:t>Mewe</a:t>
            </a:r>
            <a:r>
              <a:rPr lang="en-US" sz="2000" i="1" dirty="0"/>
              <a:t> 1985.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F9DFFD0-ADA2-08D1-003C-4A10DA91C5D3}"/>
              </a:ext>
            </a:extLst>
          </p:cNvPr>
          <p:cNvSpPr txBox="1">
            <a:spLocks/>
          </p:cNvSpPr>
          <p:nvPr/>
        </p:nvSpPr>
        <p:spPr>
          <a:xfrm>
            <a:off x="1741714" y="6080303"/>
            <a:ext cx="8708571" cy="199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Question: What temperature uncertainty do we get from experiments?</a:t>
            </a:r>
          </a:p>
        </p:txBody>
      </p:sp>
    </p:spTree>
    <p:extLst>
      <p:ext uri="{BB962C8B-B14F-4D97-AF65-F5344CB8AC3E}">
        <p14:creationId xmlns:p14="http://schemas.microsoft.com/office/powerpoint/2010/main" val="156336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ADD13-24C6-B549-1C73-41616CFEC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12F2-B9FF-E74B-4AFC-6ECF8588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DF40AC6-CEC9-EC3A-CC12-8EC37741D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769133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AABC4B-A6B9-F257-9F86-48384F84B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E15F-9A71-1647-B8F2-0107239497BD}" type="datetime1">
              <a:rPr lang="en-US" smtClean="0"/>
              <a:t>6/8/25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CCA725E-DF8F-F6D3-E6BF-1E20E2B6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8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7894-E932-0EAD-BEB7-42E838C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16" y="555653"/>
            <a:ext cx="505115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Fe cross section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D665-69A9-D9AC-FDB3-72BB1D96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9E3DE-D294-9A4C-B465-ADBD2C521B26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CF985-C98D-9D68-11CA-CC93D23D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A9D10A7-0CC4-AB43-7BBC-70D557B7F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682153"/>
              </p:ext>
            </p:extLst>
          </p:nvPr>
        </p:nvGraphicFramePr>
        <p:xfrm>
          <a:off x="549702" y="1580841"/>
          <a:ext cx="3581092" cy="4071477"/>
        </p:xfrm>
        <a:graphic>
          <a:graphicData uri="http://schemas.openxmlformats.org/drawingml/2006/table">
            <a:tbl>
              <a:tblPr/>
              <a:tblGrid>
                <a:gridCol w="860628">
                  <a:extLst>
                    <a:ext uri="{9D8B030D-6E8A-4147-A177-3AD203B41FA5}">
                      <a16:colId xmlns:a16="http://schemas.microsoft.com/office/drawing/2014/main" val="2983798390"/>
                    </a:ext>
                  </a:extLst>
                </a:gridCol>
                <a:gridCol w="311093">
                  <a:extLst>
                    <a:ext uri="{9D8B030D-6E8A-4147-A177-3AD203B41FA5}">
                      <a16:colId xmlns:a16="http://schemas.microsoft.com/office/drawing/2014/main" val="4080212575"/>
                    </a:ext>
                  </a:extLst>
                </a:gridCol>
                <a:gridCol w="1184068">
                  <a:extLst>
                    <a:ext uri="{9D8B030D-6E8A-4147-A177-3AD203B41FA5}">
                      <a16:colId xmlns:a16="http://schemas.microsoft.com/office/drawing/2014/main" val="856897808"/>
                    </a:ext>
                  </a:extLst>
                </a:gridCol>
                <a:gridCol w="1225303">
                  <a:extLst>
                    <a:ext uri="{9D8B030D-6E8A-4147-A177-3AD203B41FA5}">
                      <a16:colId xmlns:a16="http://schemas.microsoft.com/office/drawing/2014/main" val="3788270744"/>
                    </a:ext>
                  </a:extLst>
                </a:gridCol>
              </a:tblGrid>
              <a:tr h="51410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Fe Charge State (q+)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Experiment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Method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071863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Neutral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Freund 1990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07978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68790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928359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IV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002610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05201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792244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395649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2015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759333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IX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2016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375136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757150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170654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743322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XIII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7179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EB58786-92D3-6C4F-91B1-894FD0AB7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01543"/>
              </p:ext>
            </p:extLst>
          </p:nvPr>
        </p:nvGraphicFramePr>
        <p:xfrm>
          <a:off x="4226484" y="1580842"/>
          <a:ext cx="3371563" cy="4071475"/>
        </p:xfrm>
        <a:graphic>
          <a:graphicData uri="http://schemas.openxmlformats.org/drawingml/2006/table">
            <a:tbl>
              <a:tblPr/>
              <a:tblGrid>
                <a:gridCol w="576142">
                  <a:extLst>
                    <a:ext uri="{9D8B030D-6E8A-4147-A177-3AD203B41FA5}">
                      <a16:colId xmlns:a16="http://schemas.microsoft.com/office/drawing/2014/main" val="1830837298"/>
                    </a:ext>
                  </a:extLst>
                </a:gridCol>
                <a:gridCol w="278306">
                  <a:extLst>
                    <a:ext uri="{9D8B030D-6E8A-4147-A177-3AD203B41FA5}">
                      <a16:colId xmlns:a16="http://schemas.microsoft.com/office/drawing/2014/main" val="3964161242"/>
                    </a:ext>
                  </a:extLst>
                </a:gridCol>
                <a:gridCol w="964087">
                  <a:extLst>
                    <a:ext uri="{9D8B030D-6E8A-4147-A177-3AD203B41FA5}">
                      <a16:colId xmlns:a16="http://schemas.microsoft.com/office/drawing/2014/main" val="512336749"/>
                    </a:ext>
                  </a:extLst>
                </a:gridCol>
                <a:gridCol w="1553028">
                  <a:extLst>
                    <a:ext uri="{9D8B030D-6E8A-4147-A177-3AD203B41FA5}">
                      <a16:colId xmlns:a16="http://schemas.microsoft.com/office/drawing/2014/main" val="2426384887"/>
                    </a:ext>
                  </a:extLst>
                </a:gridCol>
              </a:tblGrid>
              <a:tr h="513297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Fe Charge State (q+)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Experiment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Method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047242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XIV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Hahn 2013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816896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14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Bernhardt 2014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37736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15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Gregory 1987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Crossed beams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643020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16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Hahn 2013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987890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17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XVIII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Hahn 2013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81177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18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XIX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8205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19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053511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20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66931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21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897162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22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Younger (1982)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50625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Wong 1993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Electron beam ion trap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679727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24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Yang 2025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Electron beam ion trap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782493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25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XXVI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O'Rourke 2001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Electron beam ion trap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4585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729CD84-82A2-2EB6-2FC3-E3808844B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936303"/>
              </p:ext>
            </p:extLst>
          </p:nvPr>
        </p:nvGraphicFramePr>
        <p:xfrm>
          <a:off x="8322102" y="1580840"/>
          <a:ext cx="3371564" cy="4071475"/>
        </p:xfrm>
        <a:graphic>
          <a:graphicData uri="http://schemas.openxmlformats.org/drawingml/2006/table">
            <a:tbl>
              <a:tblPr/>
              <a:tblGrid>
                <a:gridCol w="842891">
                  <a:extLst>
                    <a:ext uri="{9D8B030D-6E8A-4147-A177-3AD203B41FA5}">
                      <a16:colId xmlns:a16="http://schemas.microsoft.com/office/drawing/2014/main" val="640758335"/>
                    </a:ext>
                  </a:extLst>
                </a:gridCol>
                <a:gridCol w="842891">
                  <a:extLst>
                    <a:ext uri="{9D8B030D-6E8A-4147-A177-3AD203B41FA5}">
                      <a16:colId xmlns:a16="http://schemas.microsoft.com/office/drawing/2014/main" val="3130257057"/>
                    </a:ext>
                  </a:extLst>
                </a:gridCol>
                <a:gridCol w="842891">
                  <a:extLst>
                    <a:ext uri="{9D8B030D-6E8A-4147-A177-3AD203B41FA5}">
                      <a16:colId xmlns:a16="http://schemas.microsoft.com/office/drawing/2014/main" val="601933503"/>
                    </a:ext>
                  </a:extLst>
                </a:gridCol>
                <a:gridCol w="842891">
                  <a:extLst>
                    <a:ext uri="{9D8B030D-6E8A-4147-A177-3AD203B41FA5}">
                      <a16:colId xmlns:a16="http://schemas.microsoft.com/office/drawing/2014/main" val="3450415442"/>
                    </a:ext>
                  </a:extLst>
                </a:gridCol>
              </a:tblGrid>
              <a:tr h="409867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O Charge State (q+)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Numeral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Experiment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Method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451956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Neutral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Thompson 1995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61138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Lecointre 2013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2567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Phaneuf 1987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869577"/>
                  </a:ext>
                </a:extLst>
              </a:tr>
              <a:tr h="60120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IV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Donets 1981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200">
                          <a:effectLst/>
                        </a:rPr>
                        <a:t>Electron beam ion source</a:t>
                      </a:r>
                    </a:p>
                  </a:txBody>
                  <a:tcPr marL="0" marR="0" marT="12997" marB="12997" anchor="b">
                    <a:lnL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343664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Fogle 2008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395544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Crandall 1986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18783"/>
                  </a:ext>
                </a:extLst>
              </a:tr>
              <a:tr h="60120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Donets 1981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200">
                          <a:effectLst/>
                        </a:rPr>
                        <a:t>Electron beam ion source</a:t>
                      </a:r>
                    </a:p>
                  </a:txBody>
                  <a:tcPr marL="0" marR="0" marT="12997" marB="12997" anchor="b">
                    <a:lnL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127981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Aichele 1998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511170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CDBD85DF-DC8B-05DE-1879-65F7F62E07C2}"/>
              </a:ext>
            </a:extLst>
          </p:cNvPr>
          <p:cNvSpPr txBox="1">
            <a:spLocks/>
          </p:cNvSpPr>
          <p:nvPr/>
        </p:nvSpPr>
        <p:spPr>
          <a:xfrm>
            <a:off x="7823767" y="555650"/>
            <a:ext cx="43682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 cross section data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E087F63-DCA9-A0E8-E1C1-B047DA2C5C2D}"/>
              </a:ext>
            </a:extLst>
          </p:cNvPr>
          <p:cNvSpPr txBox="1">
            <a:spLocks/>
          </p:cNvSpPr>
          <p:nvPr/>
        </p:nvSpPr>
        <p:spPr>
          <a:xfrm>
            <a:off x="1897575" y="5800694"/>
            <a:ext cx="8173888" cy="555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D9C15-D81F-6054-FF6B-570CAD470FA0}"/>
              </a:ext>
            </a:extLst>
          </p:cNvPr>
          <p:cNvSpPr txBox="1"/>
          <p:nvPr/>
        </p:nvSpPr>
        <p:spPr>
          <a:xfrm>
            <a:off x="1334710" y="5784952"/>
            <a:ext cx="559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data is replaced by </a:t>
            </a:r>
            <a:r>
              <a:rPr lang="en-US" dirty="0" err="1"/>
              <a:t>Urdampilleta</a:t>
            </a:r>
            <a:r>
              <a:rPr lang="en-US" dirty="0"/>
              <a:t> 2017 with error bars estimated from neighboring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171443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B2ED-59CE-FB95-C058-9759FD72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E708-0D03-C972-6856-429DB32C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5A704D5-3243-BD09-FEA2-CAE3B904F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688895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6DDE681-F24F-AFCF-7617-F85A24B9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2B098-9FF6-0F42-BC26-7449E421626A}" type="datetime1">
              <a:rPr lang="en-US" smtClean="0"/>
              <a:t>6/8/25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5F2FA8-C3E0-AC53-F472-FED8A134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1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69526-E1DC-BDEA-98B6-1723BD82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54081-430A-792E-0A28-E2C1BC11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3F4022ED-EB74-C34C-A0FF-6A91EC99E476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F68DE-BFD7-7F9C-DD4B-A42B7918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6F48A-FC2E-0CF8-FB80-776D300FE9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140308"/>
            <a:ext cx="11717382" cy="6197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4319A-9338-CE09-8179-439F1DAF0F75}"/>
              </a:ext>
            </a:extLst>
          </p:cNvPr>
          <p:cNvSpPr txBox="1"/>
          <p:nvPr/>
        </p:nvSpPr>
        <p:spPr>
          <a:xfrm>
            <a:off x="7543800" y="4042839"/>
            <a:ext cx="385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of O</a:t>
            </a:r>
            <a:r>
              <a:rPr lang="en-US" baseline="30000" dirty="0"/>
              <a:t>6+</a:t>
            </a:r>
            <a:r>
              <a:rPr lang="en-US" dirty="0"/>
              <a:t> (He-like) from O</a:t>
            </a:r>
            <a:r>
              <a:rPr lang="en-US" baseline="30000" dirty="0"/>
              <a:t>5+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1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6EE4-9C8E-4BBE-0F86-D64C29BFA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BACD99-73A0-223E-98D7-A76F982B6A71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0" y="140308"/>
            <a:ext cx="11717382" cy="61976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98960-6967-9BF6-E5B8-E305351B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611121FB-BDD9-1C46-B827-45F9923DF158}" type="datetime1">
              <a:rPr lang="en-US" smtClean="0"/>
              <a:t>6/8/25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3FE44-A034-BCF9-C24C-058BF63A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892DDDE4-A5EA-7EAF-DE72-1097B7FC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6" y="4521885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E0323AAA-6339-F2D1-5514-C57BB51C3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CF7B8954-BE21-A997-8418-FDDB96B3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4567F085-6248-4D21-4BFA-EBB0BED7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836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17789</TotalTime>
  <Words>1908</Words>
  <Application>Microsoft Macintosh PowerPoint</Application>
  <PresentationFormat>Widescreen</PresentationFormat>
  <Paragraphs>439</Paragraphs>
  <Slides>30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Brush Script MT</vt:lpstr>
      <vt:lpstr>Aptos</vt:lpstr>
      <vt:lpstr>Aptos Display</vt:lpstr>
      <vt:lpstr>Arial</vt:lpstr>
      <vt:lpstr>Charm</vt:lpstr>
      <vt:lpstr>Office Theme</vt:lpstr>
      <vt:lpstr>Implementing Experimental Ionization Rates in Spectral Models</vt:lpstr>
      <vt:lpstr>PowerPoint Presentation</vt:lpstr>
      <vt:lpstr>Overview</vt:lpstr>
      <vt:lpstr>PowerPoint Presentation</vt:lpstr>
      <vt:lpstr>Methods</vt:lpstr>
      <vt:lpstr>Fe cross section 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Methods</vt:lpstr>
      <vt:lpstr>Charge state distribution (oxygen)</vt:lpstr>
      <vt:lpstr>Charge state distribution (oxygen)</vt:lpstr>
      <vt:lpstr>Charge state distribution (oxygen)</vt:lpstr>
      <vt:lpstr>PowerPoint Presentation</vt:lpstr>
      <vt:lpstr>PowerPoint Presentation</vt:lpstr>
      <vt:lpstr>Methods</vt:lpstr>
      <vt:lpstr>Oxygen He-⍺/Ly-⍺ Diagnostic</vt:lpstr>
      <vt:lpstr>PowerPoint Presentation</vt:lpstr>
      <vt:lpstr>Iron He-⍺/Ly-⍺ Diagnostic</vt:lpstr>
      <vt:lpstr>PowerPoint Presentation</vt:lpstr>
      <vt:lpstr>Iron He-⍺/Ly-⍺ Diagnostic</vt:lpstr>
      <vt:lpstr>Summary</vt:lpstr>
      <vt:lpstr>Acknowledgements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Grant Mondeel</dc:creator>
  <cp:lastModifiedBy>Grant Mondeel</cp:lastModifiedBy>
  <cp:revision>188</cp:revision>
  <dcterms:created xsi:type="dcterms:W3CDTF">2025-05-27T22:59:58Z</dcterms:created>
  <dcterms:modified xsi:type="dcterms:W3CDTF">2025-06-09T07:29:58Z</dcterms:modified>
</cp:coreProperties>
</file>